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25" r:id="rId40"/>
    <p:sldId id="294" r:id="rId41"/>
    <p:sldId id="295" r:id="rId42"/>
    <p:sldId id="296" r:id="rId43"/>
    <p:sldId id="297" r:id="rId44"/>
    <p:sldId id="299" r:id="rId45"/>
    <p:sldId id="309" r:id="rId46"/>
    <p:sldId id="310" r:id="rId47"/>
    <p:sldId id="298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273" r:id="rId65"/>
    <p:sldId id="274" r:id="rId66"/>
    <p:sldId id="275" r:id="rId67"/>
    <p:sldId id="276" r:id="rId68"/>
    <p:sldId id="277" r:id="rId6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46C4-C44A-4039-81AA-B66F62294DB5}" type="datetimeFigureOut">
              <a:rPr lang="de-DE" smtClean="0"/>
              <a:pPr/>
              <a:t>18.09.2012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6D9D-9BD2-4371-BBB8-9F94FA7B4E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Documents\Methoden\JPGVideo.avi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3614"/>
            <a:ext cx="4865688" cy="2084388"/>
          </a:xfrm>
          <a:prstGeom prst="rect">
            <a:avLst/>
          </a:prstGeom>
          <a:noFill/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75" y="1"/>
            <a:ext cx="9140825" cy="4572000"/>
          </a:xfrm>
          <a:prstGeom prst="rect">
            <a:avLst/>
          </a:prstGeom>
          <a:solidFill>
            <a:srgbClr val="0087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143240" y="2708920"/>
            <a:ext cx="6000760" cy="279178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ftr" sz="quarter" idx="10"/>
          </p:nvPr>
        </p:nvSpPr>
        <p:spPr>
          <a:xfrm>
            <a:off x="5643539" y="5813750"/>
            <a:ext cx="3500461" cy="914400"/>
          </a:xfrm>
        </p:spPr>
        <p:txBody>
          <a:bodyPr/>
          <a:lstStyle/>
          <a:p>
            <a:pPr>
              <a:defRPr/>
            </a:pP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Peter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Kreitmeier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Organisches Praktikum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Institut für Organische Chemie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27660" y="928670"/>
            <a:ext cx="611634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Tutorial</a:t>
            </a:r>
            <a:r>
              <a:rPr lang="de-DE" sz="2400" b="1" dirty="0" smtClean="0">
                <a:solidFill>
                  <a:schemeClr val="bg1"/>
                </a:solidFill>
              </a:rPr>
              <a:t> zum Praktikum OC I</a:t>
            </a:r>
          </a:p>
          <a:p>
            <a:r>
              <a:rPr lang="de-DE" sz="2400" b="1" dirty="0" smtClean="0">
                <a:solidFill>
                  <a:schemeClr val="bg1"/>
                </a:solidFill>
              </a:rPr>
              <a:t>Für Studierende der Lehrämter </a:t>
            </a:r>
          </a:p>
          <a:p>
            <a:r>
              <a:rPr lang="de-DE" sz="2400" b="1" dirty="0" smtClean="0">
                <a:solidFill>
                  <a:schemeClr val="bg1"/>
                </a:solidFill>
              </a:rPr>
              <a:t>WS 2012/13</a:t>
            </a:r>
            <a:endParaRPr kumimoji="0" lang="de-DE" sz="2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27660" y="2143116"/>
            <a:ext cx="599598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Teil 1: Arbeitsmethoden in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</a:t>
            </a:r>
            <a:r>
              <a:rPr kumimoji="0" lang="de-DE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präparativen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Organischen Chemie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857224" y="6572272"/>
            <a:ext cx="73581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07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Schlauchverbindungen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5933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Schläuche werden auf Glasoliven aufgezogen:</a:t>
            </a:r>
            <a:br>
              <a:rPr lang="de-DE" sz="2000" dirty="0" smtClean="0"/>
            </a:br>
            <a:r>
              <a:rPr lang="de-DE" sz="2000" dirty="0" smtClean="0"/>
              <a:t>Achtung: Bruchgefahr! Evtl. etwas Wasser, Öl oder Fett </a:t>
            </a:r>
            <a:br>
              <a:rPr lang="de-DE" sz="2000" dirty="0" smtClean="0"/>
            </a:br>
            <a:r>
              <a:rPr lang="de-DE" sz="2000" dirty="0" smtClean="0"/>
              <a:t>als Gleitmittel verwenden.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433082"/>
            <a:ext cx="570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Häufig sind Schraubanschlüsse vorhanden:</a:t>
            </a:r>
          </a:p>
          <a:p>
            <a:r>
              <a:rPr lang="de-DE" sz="2000" dirty="0" smtClean="0"/>
              <a:t>Gewindekappe mit Schlauchanschluss verwenden.  </a:t>
            </a:r>
            <a:br>
              <a:rPr lang="de-DE" sz="2000" dirty="0" smtClean="0"/>
            </a:br>
            <a:r>
              <a:rPr lang="de-DE" sz="2000" dirty="0" smtClean="0"/>
              <a:t>Achtung: Flachdichtung muss vorhanden sein, es gibt</a:t>
            </a:r>
            <a:br>
              <a:rPr lang="de-DE" sz="2000" dirty="0" smtClean="0"/>
            </a:br>
            <a:r>
              <a:rPr lang="de-DE" sz="2000" dirty="0" smtClean="0"/>
              <a:t>verschiedene Gewinde (GL und RD).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572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schraubanschlu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9402" y="3789041"/>
            <a:ext cx="2736905" cy="3240360"/>
          </a:xfrm>
          <a:prstGeom prst="rect">
            <a:avLst/>
          </a:prstGeom>
        </p:spPr>
      </p:pic>
      <p:pic>
        <p:nvPicPr>
          <p:cNvPr id="16" name="Grafik 15" descr="ol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0961" y="3789041"/>
            <a:ext cx="314859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71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Rohrverbindungen (auch für Thermometer)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3806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Rohre können mit Hilfe von </a:t>
            </a:r>
            <a:br>
              <a:rPr lang="de-DE" sz="2000" dirty="0" smtClean="0"/>
            </a:br>
            <a:r>
              <a:rPr lang="de-DE" sz="2000" dirty="0" smtClean="0"/>
              <a:t>durchbohrten Gummistopfen</a:t>
            </a:r>
            <a:br>
              <a:rPr lang="de-DE" sz="2000" dirty="0" smtClean="0"/>
            </a:br>
            <a:r>
              <a:rPr lang="de-DE" sz="2000" dirty="0" smtClean="0"/>
              <a:t>in Schliffhülsen eingesetzt werden.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668850"/>
            <a:ext cx="3327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Besser: „</a:t>
            </a:r>
            <a:r>
              <a:rPr lang="de-DE" sz="2000" dirty="0" err="1" smtClean="0"/>
              <a:t>Quickfit</a:t>
            </a:r>
            <a:r>
              <a:rPr lang="de-DE" sz="2000" dirty="0" smtClean="0"/>
              <a:t>“ verwenden: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8086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quick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72816"/>
            <a:ext cx="2736266" cy="50851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547664" y="3429000"/>
            <a:ext cx="3757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/>
              <a:t>Nur</a:t>
            </a:r>
            <a:r>
              <a:rPr lang="de-DE" sz="2000" dirty="0" smtClean="0"/>
              <a:t> für Destillationsapparaturen:</a:t>
            </a:r>
          </a:p>
          <a:p>
            <a:r>
              <a:rPr lang="de-DE" sz="2000" dirty="0" smtClean="0"/>
              <a:t>Schliffthermometer verwenden!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1187624" y="35687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80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Physikalische Grundlagen: Phasendiagramm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340768"/>
            <a:ext cx="1882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Beispiel Wasser:</a:t>
            </a:r>
            <a:endParaRPr lang="de-DE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6295609" cy="47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771800" y="6309320"/>
            <a:ext cx="271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Reziproke Auftragung (1/T)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819374" y="3707807"/>
            <a:ext cx="337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Logarithmische Auftragung (l</a:t>
            </a:r>
            <a:r>
              <a:rPr lang="de-DE" i="1" dirty="0" smtClean="0"/>
              <a:t>og </a:t>
            </a:r>
            <a:r>
              <a:rPr lang="de-DE" dirty="0" smtClean="0"/>
              <a:t>p)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44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Trennung und Reinigung von Substanzen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4977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Destillation (flüssig – gasförmig – flüssig)</a:t>
            </a:r>
          </a:p>
          <a:p>
            <a:r>
              <a:rPr lang="de-DE" sz="2000" dirty="0" smtClean="0"/>
              <a:t>Unterschiedliche Siedepunkte von Substanzen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276872"/>
            <a:ext cx="512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Sublimation (fest – gasförmig – fest)</a:t>
            </a:r>
            <a:br>
              <a:rPr lang="de-DE" sz="2000" dirty="0" smtClean="0"/>
            </a:br>
            <a:r>
              <a:rPr lang="de-DE" sz="2000" dirty="0" smtClean="0"/>
              <a:t>Unterschiedliche Dampfdrücke von Feststoffen)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41663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3068960"/>
            <a:ext cx="6527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Extraktion</a:t>
            </a:r>
            <a:br>
              <a:rPr lang="de-DE" sz="2000" dirty="0" smtClean="0"/>
            </a:br>
            <a:r>
              <a:rPr lang="de-DE" sz="2000" dirty="0" smtClean="0"/>
              <a:t>Unterschiedliche Löslichkeit von Substanzen in </a:t>
            </a:r>
            <a:br>
              <a:rPr lang="de-DE" sz="2000" dirty="0" smtClean="0"/>
            </a:br>
            <a:r>
              <a:rPr lang="de-DE" sz="2000" dirty="0" smtClean="0"/>
              <a:t>verschiedenen Lösungsmitteln (</a:t>
            </a:r>
            <a:r>
              <a:rPr lang="de-DE" sz="2000" dirty="0" err="1" smtClean="0"/>
              <a:t>Nernst‘scher</a:t>
            </a:r>
            <a:r>
              <a:rPr lang="de-DE" sz="2000" dirty="0" smtClean="0"/>
              <a:t> Verteilungssatz)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87624" y="320871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547664" y="4089266"/>
            <a:ext cx="5937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Umkristallisation</a:t>
            </a:r>
            <a:br>
              <a:rPr lang="de-DE" sz="2000" dirty="0" smtClean="0"/>
            </a:br>
            <a:r>
              <a:rPr lang="de-DE" sz="2000" dirty="0" smtClean="0"/>
              <a:t>Temperaturabhängigkeit der Löslichkeit von Feststoffen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87624" y="421683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547664" y="4809346"/>
            <a:ext cx="4816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Chromatographie</a:t>
            </a:r>
            <a:br>
              <a:rPr lang="de-DE" sz="2000" dirty="0" smtClean="0"/>
            </a:br>
            <a:r>
              <a:rPr lang="de-DE" sz="2000" dirty="0" smtClean="0"/>
              <a:t>Unterschiedliche Adsorption an Oberflächen</a:t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 err="1" smtClean="0"/>
              <a:t>Nernst‘scher</a:t>
            </a:r>
            <a:r>
              <a:rPr lang="de-DE" sz="2000" dirty="0" smtClean="0"/>
              <a:t> Verteilungssatz)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494910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164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7117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Verschiedene Substanzen besitzen auch verschiedene Siedepunkte</a:t>
            </a:r>
            <a:br>
              <a:rPr lang="de-DE" sz="2000" dirty="0" smtClean="0"/>
            </a:br>
            <a:r>
              <a:rPr lang="de-DE" sz="2000" dirty="0" smtClean="0"/>
              <a:t>=&gt; Trennung ist prinzipiell möglich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276872"/>
            <a:ext cx="5537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Substanz(</a:t>
            </a:r>
            <a:r>
              <a:rPr lang="de-DE" sz="2000" dirty="0" err="1" smtClean="0"/>
              <a:t>gemisch</a:t>
            </a:r>
            <a:r>
              <a:rPr lang="de-DE" sz="2000" dirty="0" smtClean="0"/>
              <a:t>) wird bis zum Siedepunkt erhitzt.</a:t>
            </a:r>
            <a:br>
              <a:rPr lang="de-DE" sz="2000" dirty="0" smtClean="0"/>
            </a:br>
            <a:r>
              <a:rPr lang="de-DE" sz="2000" dirty="0" smtClean="0"/>
              <a:t>=&gt; Verdampfen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41663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3068960"/>
            <a:ext cx="702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heiße Dampf wird wieder abgekühlt, die Substanz kondensiert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87624" y="320871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547664" y="3717032"/>
            <a:ext cx="639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Kondensat wird in einem separaten Gefäß aufgefangen.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87624" y="38445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547664" y="4325034"/>
            <a:ext cx="600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Nicht- oder schwerflüchtige Bestandteile bleiben zurück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44647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90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Einfache Destillationsapparatur mit „Spinne“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012160" y="1484784"/>
            <a:ext cx="295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1400" dirty="0" smtClean="0"/>
              <a:t>1	Destillationskolben mit 	Magnetrührstab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2	</a:t>
            </a:r>
            <a:r>
              <a:rPr lang="de-DE" sz="1400" i="1" dirty="0" err="1" smtClean="0"/>
              <a:t>Claisen</a:t>
            </a:r>
            <a:r>
              <a:rPr lang="de-DE" sz="1400" dirty="0" smtClean="0"/>
              <a:t>-Brücke 	(Destillationsbrücke mit 	absteigendem Kühler)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5	4 Vorlagekolben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6	Thermometer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7	</a:t>
            </a:r>
            <a:r>
              <a:rPr lang="de-DE" sz="1400" dirty="0" err="1" smtClean="0"/>
              <a:t>Heizbad</a:t>
            </a:r>
            <a:endParaRPr lang="de-DE" sz="1400" dirty="0" smtClean="0"/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8	</a:t>
            </a:r>
            <a:r>
              <a:rPr lang="de-DE" sz="1400" dirty="0" err="1" smtClean="0"/>
              <a:t>Magnetrührer</a:t>
            </a:r>
            <a:endParaRPr lang="de-DE" sz="1400" dirty="0" smtClean="0"/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9	Hebebühne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10	NS 14.5-Schliffstopfen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11	Heizbadthermometer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12	Stativklammern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13	Vorstoß mit gebogenem Auslauf</a:t>
            </a:r>
          </a:p>
          <a:p>
            <a:pPr>
              <a:tabLst>
                <a:tab pos="361950" algn="l"/>
              </a:tabLst>
            </a:pPr>
            <a:r>
              <a:rPr lang="de-DE" sz="1400" dirty="0" smtClean="0"/>
              <a:t>14	Spinne </a:t>
            </a:r>
            <a:endParaRPr lang="de-DE" sz="1400" dirty="0"/>
          </a:p>
        </p:txBody>
      </p:sp>
      <p:pic>
        <p:nvPicPr>
          <p:cNvPr id="3074" name="Picture 2" descr="4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376362"/>
            <a:ext cx="4940796" cy="49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1.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Höhe festlegen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IMGP1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2.</a:t>
            </a:r>
          </a:p>
          <a:p>
            <a:pPr>
              <a:tabLst>
                <a:tab pos="361950" algn="l"/>
              </a:tabLst>
            </a:pPr>
            <a:r>
              <a:rPr lang="de-DE" sz="2400" b="1" dirty="0" err="1" smtClean="0"/>
              <a:t>Ölbad</a:t>
            </a:r>
            <a:r>
              <a:rPr lang="de-DE" sz="2400" b="1" dirty="0" smtClean="0"/>
              <a:t> weg,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Spinne klammern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IMGP1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3.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Brücke aufsetzen und ausrichten</a:t>
            </a:r>
          </a:p>
          <a:p>
            <a:pPr>
              <a:tabLst>
                <a:tab pos="361950" algn="l"/>
              </a:tabLst>
            </a:pPr>
            <a:endParaRPr lang="de-DE" sz="2400" b="1" dirty="0" smtClean="0"/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Tipp: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Position der Klammern markieren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IMGP1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508104" y="1484784"/>
            <a:ext cx="34563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4.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Brücke abnehmen,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4 Auffangkolben wiegen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Leeren Destillations-</a:t>
            </a:r>
            <a:r>
              <a:rPr lang="de-DE" sz="2400" b="1" dirty="0" err="1" smtClean="0"/>
              <a:t>kolben</a:t>
            </a:r>
            <a:r>
              <a:rPr lang="de-DE" sz="2400" b="1" dirty="0" smtClean="0"/>
              <a:t> mit Rührfisch wiegen</a:t>
            </a:r>
          </a:p>
          <a:p>
            <a:pPr>
              <a:tabLst>
                <a:tab pos="361950" algn="l"/>
              </a:tabLst>
            </a:pPr>
            <a:endParaRPr lang="de-DE" sz="2400" b="1" dirty="0" smtClean="0"/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Substanz einfüllen</a:t>
            </a:r>
          </a:p>
          <a:p>
            <a:pPr>
              <a:tabLst>
                <a:tab pos="361950" algn="l"/>
              </a:tabLst>
            </a:pPr>
            <a:endParaRPr lang="de-DE" sz="2400" b="1" dirty="0" smtClean="0"/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Rückwiegen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IMGP1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923928" cy="2942946"/>
          </a:xfrm>
          <a:prstGeom prst="rect">
            <a:avLst/>
          </a:prstGeom>
        </p:spPr>
      </p:pic>
      <p:pic>
        <p:nvPicPr>
          <p:cNvPr id="13" name="Grafik 12" descr="IMGP1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72" y="2348880"/>
            <a:ext cx="3923928" cy="2942946"/>
          </a:xfrm>
          <a:prstGeom prst="rect">
            <a:avLst/>
          </a:prstGeom>
        </p:spPr>
      </p:pic>
      <p:pic>
        <p:nvPicPr>
          <p:cNvPr id="14" name="Grafik 13" descr="IMGP1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429000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27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Arbeitstechniken und Sicherheit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452601" y="1556792"/>
            <a:ext cx="565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Halten Sie Ihren Arbeitsplatz und Ihre Geräte sauber.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452601" y="2137114"/>
            <a:ext cx="5937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Vermeiden Sie jeden direkten Kontakt mit Chemikalien.</a:t>
            </a:r>
            <a:br>
              <a:rPr lang="de-DE" sz="2000" dirty="0" smtClean="0"/>
            </a:br>
            <a:r>
              <a:rPr lang="de-DE" sz="2000" dirty="0" smtClean="0"/>
              <a:t>Dazu gehört auch:  Vermeiden Sie Lösungsmittel- und </a:t>
            </a:r>
            <a:br>
              <a:rPr lang="de-DE" sz="2000" dirty="0" smtClean="0"/>
            </a:br>
            <a:r>
              <a:rPr lang="de-DE" sz="2000" dirty="0" smtClean="0"/>
              <a:t>Chemikaliendämpfe!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452601" y="4221088"/>
            <a:ext cx="5999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Bauen Sie Ihre Apparaturen immer sicher und stabil auf.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52601" y="3332989"/>
            <a:ext cx="5917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meisten Lösungsmittel sind leicht entzündlich: </a:t>
            </a:r>
            <a:br>
              <a:rPr lang="de-DE" sz="2000" dirty="0" smtClean="0"/>
            </a:br>
            <a:r>
              <a:rPr lang="de-DE" sz="2000" dirty="0" smtClean="0"/>
              <a:t>Nie in offenen Gefäßen ohne  Rückflusskühler erhitzen.</a:t>
            </a:r>
            <a:endParaRPr lang="de-DE" sz="2000" dirty="0"/>
          </a:p>
        </p:txBody>
      </p:sp>
      <p:sp>
        <p:nvSpPr>
          <p:cNvPr id="12" name="Pfeil nach rechts 11"/>
          <p:cNvSpPr/>
          <p:nvPr/>
        </p:nvSpPr>
        <p:spPr>
          <a:xfrm>
            <a:off x="1092561" y="17008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1092561" y="227687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1092561" y="345487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1092561" y="436510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6.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Kolben wieder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klammern, 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Brücke auf-setzen, alle Schliffe fetten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IMGP1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7.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Kühlung anschließen und sichern,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Auffangkolben befestigen,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Wasserkühlung überprüfen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IMGP1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0838"/>
            <a:ext cx="6516216" cy="488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4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Destillationsapparatur aufbauen: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484784"/>
            <a:ext cx="21602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z="4800" b="1" dirty="0" smtClean="0"/>
              <a:t>8.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Schliff-</a:t>
            </a:r>
            <a:br>
              <a:rPr lang="de-DE" sz="2400" b="1" dirty="0" smtClean="0"/>
            </a:br>
            <a:r>
              <a:rPr lang="de-DE" sz="2400" b="1" dirty="0" err="1" smtClean="0"/>
              <a:t>thermometer</a:t>
            </a:r>
            <a:r>
              <a:rPr lang="de-DE" sz="2400" b="1" dirty="0" smtClean="0"/>
              <a:t> aufsetzen,</a:t>
            </a:r>
          </a:p>
          <a:p>
            <a:pPr>
              <a:tabLst>
                <a:tab pos="361950" algn="l"/>
              </a:tabLst>
            </a:pPr>
            <a:r>
              <a:rPr lang="de-DE" sz="2400" b="1" dirty="0" err="1" smtClean="0"/>
              <a:t>Ölbad</a:t>
            </a:r>
            <a:r>
              <a:rPr lang="de-DE" sz="2400" b="1" dirty="0" smtClean="0"/>
              <a:t> unter die Apparatur,</a:t>
            </a:r>
          </a:p>
          <a:p>
            <a:pPr>
              <a:tabLst>
                <a:tab pos="361950" algn="l"/>
              </a:tabLst>
            </a:pPr>
            <a:r>
              <a:rPr lang="de-DE" sz="2400" b="1" dirty="0" smtClean="0"/>
              <a:t>Los geht‘s!</a:t>
            </a:r>
          </a:p>
          <a:p>
            <a:pPr>
              <a:tabLst>
                <a:tab pos="361950" algn="l"/>
              </a:tabLst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IMGP1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98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Durchführung der Destillation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818" name="Picture 2" descr="4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5114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1547664" y="1484784"/>
            <a:ext cx="6006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kalte </a:t>
            </a:r>
            <a:r>
              <a:rPr lang="de-DE" sz="2000" dirty="0" err="1" smtClean="0"/>
              <a:t>Ölbad</a:t>
            </a:r>
            <a:r>
              <a:rPr lang="de-DE" sz="2000" dirty="0" smtClean="0"/>
              <a:t> wird hochgefahren (Destillationskolben </a:t>
            </a:r>
            <a:br>
              <a:rPr lang="de-DE" sz="2000" dirty="0" smtClean="0"/>
            </a:br>
            <a:r>
              <a:rPr lang="de-DE" sz="2000" dirty="0" smtClean="0"/>
              <a:t>taucht soweit wie möglich in das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 ein)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145050"/>
            <a:ext cx="5609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Kühlung, </a:t>
            </a:r>
            <a:r>
              <a:rPr lang="de-DE" sz="2000" dirty="0" err="1" smtClean="0"/>
              <a:t>Rührer</a:t>
            </a:r>
            <a:r>
              <a:rPr lang="de-DE" sz="2000" dirty="0" smtClean="0"/>
              <a:t> und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 einschalten</a:t>
            </a:r>
            <a:br>
              <a:rPr lang="de-DE" sz="2000" dirty="0" smtClean="0"/>
            </a:br>
            <a:r>
              <a:rPr lang="de-DE" sz="2000" dirty="0" smtClean="0"/>
              <a:t>Solltemperatur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: ca. 15-20° über Siedepunkt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2848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47664" y="2793122"/>
            <a:ext cx="6873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Wenn Destillation einsetzt: Genau beobachten, bei Bedarf einen</a:t>
            </a:r>
            <a:br>
              <a:rPr lang="de-DE" sz="2000" dirty="0" smtClean="0"/>
            </a:br>
            <a:r>
              <a:rPr lang="de-DE" sz="2000" dirty="0" smtClean="0"/>
              <a:t>neuen Auffangkolben „eindrehen“ und: Protokollieren!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1187624" y="29328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547664" y="3429000"/>
            <a:ext cx="2261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Typischer </a:t>
            </a:r>
            <a:br>
              <a:rPr lang="de-DE" sz="2000" dirty="0" smtClean="0"/>
            </a:br>
            <a:r>
              <a:rPr lang="de-DE" sz="2000" dirty="0" smtClean="0"/>
              <a:t>Destillationsverlauf:</a:t>
            </a:r>
            <a:endParaRPr lang="de-DE" sz="2000" dirty="0"/>
          </a:p>
        </p:txBody>
      </p:sp>
      <p:sp>
        <p:nvSpPr>
          <p:cNvPr id="19" name="Pfeil nach rechts 18"/>
          <p:cNvSpPr/>
          <p:nvPr/>
        </p:nvSpPr>
        <p:spPr>
          <a:xfrm>
            <a:off x="1187624" y="35687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547664" y="5621178"/>
            <a:ext cx="648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Ende der Destillation: </a:t>
            </a:r>
            <a:r>
              <a:rPr lang="de-DE" sz="2000" dirty="0" err="1" smtClean="0"/>
              <a:t>Ölbad</a:t>
            </a:r>
            <a:r>
              <a:rPr lang="de-DE" sz="2000" dirty="0" smtClean="0"/>
              <a:t> absenken, Abkühlen lassen, </a:t>
            </a:r>
            <a:br>
              <a:rPr lang="de-DE" sz="2000" dirty="0" smtClean="0"/>
            </a:br>
            <a:r>
              <a:rPr lang="de-DE" sz="2000" dirty="0" smtClean="0"/>
              <a:t>Auswiegen und Brechungsindex aller Fraktionen bestimmen.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87624" y="5760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77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Auswertung der Destillation (Destillationsprotokoll)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23528" y="150268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/>
              </a:rPr>
              <a:t>Fraktionierende Destillation von Toluol unter Normaldruck. NS 14 Destillationsapparatur mit 100 ml Destillationskolben und verschiedenen Vorlagekolben (1x100, 3x25 ml).</a:t>
            </a:r>
          </a:p>
          <a:p>
            <a:endParaRPr lang="de-DE" dirty="0" smtClean="0">
              <a:latin typeface="Times New Roman"/>
            </a:endParaRPr>
          </a:p>
          <a:p>
            <a:r>
              <a:rPr lang="de-DE" b="1" dirty="0" smtClean="0">
                <a:latin typeface="Times New Roman"/>
              </a:rPr>
              <a:t>Einwaage: 63.2 g verunreinigtes Toluol, schwach gelblich.</a:t>
            </a:r>
          </a:p>
          <a:p>
            <a:endParaRPr lang="de-DE" dirty="0" smtClean="0">
              <a:latin typeface="Times New Roman"/>
            </a:endParaRPr>
          </a:p>
          <a:p>
            <a:pPr>
              <a:tabLst>
                <a:tab pos="895350" algn="l"/>
                <a:tab pos="2152650" algn="l"/>
                <a:tab pos="3848100" algn="l"/>
                <a:tab pos="5562600" algn="l"/>
                <a:tab pos="6819900" algn="l"/>
              </a:tabLst>
            </a:pPr>
            <a:r>
              <a:rPr lang="de-DE" dirty="0" err="1" smtClean="0">
                <a:latin typeface="Times New Roman"/>
              </a:rPr>
              <a:t>Frakt</a:t>
            </a:r>
            <a:r>
              <a:rPr lang="de-DE" dirty="0" smtClean="0">
                <a:latin typeface="Times New Roman"/>
              </a:rPr>
              <a:t>.	Zeit	Ölbadtemperatur	Siedetemperatur	Masse	n</a:t>
            </a:r>
            <a:r>
              <a:rPr lang="de-DE" baseline="-25000" dirty="0" smtClean="0">
                <a:latin typeface="Times New Roman"/>
              </a:rPr>
              <a:t>D</a:t>
            </a:r>
            <a:r>
              <a:rPr lang="de-DE" baseline="30000" dirty="0" smtClean="0">
                <a:latin typeface="Times New Roman"/>
              </a:rPr>
              <a:t>20</a:t>
            </a:r>
          </a:p>
          <a:p>
            <a:pPr>
              <a:tabLst>
                <a:tab pos="723900" algn="l"/>
                <a:tab pos="2247900" algn="l"/>
                <a:tab pos="4038600" algn="l"/>
                <a:tab pos="5562600" algn="l"/>
                <a:tab pos="6553200" algn="l"/>
              </a:tabLst>
            </a:pPr>
            <a:r>
              <a:rPr lang="de-DE" dirty="0" smtClean="0">
                <a:latin typeface="Times New Roman"/>
              </a:rPr>
              <a:t>1	13.25-13.30	130–135 °C	bis 109 °C	2.42 g	1.4930	</a:t>
            </a:r>
          </a:p>
          <a:p>
            <a:pPr>
              <a:tabLst>
                <a:tab pos="723900" algn="l"/>
                <a:tab pos="2247900" algn="l"/>
                <a:tab pos="4038600" algn="l"/>
                <a:tab pos="5562600" algn="l"/>
                <a:tab pos="6553200" algn="l"/>
              </a:tabLst>
            </a:pPr>
            <a:r>
              <a:rPr lang="nn-NO" dirty="0" smtClean="0">
                <a:latin typeface="Times New Roman"/>
              </a:rPr>
              <a:t>2	13.30-13.45	135–140 °C	109–111 °C	40.50 g	</a:t>
            </a:r>
            <a:r>
              <a:rPr lang="nn-NO" b="1" dirty="0" smtClean="0">
                <a:latin typeface="Times New Roman"/>
              </a:rPr>
              <a:t>1.4959	</a:t>
            </a:r>
          </a:p>
          <a:p>
            <a:pPr>
              <a:tabLst>
                <a:tab pos="723900" algn="l"/>
                <a:tab pos="2247900" algn="l"/>
                <a:tab pos="4038600" algn="l"/>
                <a:tab pos="5562600" algn="l"/>
                <a:tab pos="6553200" algn="l"/>
              </a:tabLst>
            </a:pPr>
            <a:r>
              <a:rPr lang="nn-NO" dirty="0" smtClean="0">
                <a:latin typeface="Times New Roman"/>
              </a:rPr>
              <a:t>3	13.45-13.55	140–143 °C	111–112 °C	15.04 g	</a:t>
            </a:r>
            <a:r>
              <a:rPr lang="nn-NO" b="1" dirty="0" smtClean="0">
                <a:latin typeface="Times New Roman"/>
              </a:rPr>
              <a:t>1.4960	</a:t>
            </a:r>
          </a:p>
          <a:p>
            <a:pPr>
              <a:tabLst>
                <a:tab pos="723900" algn="l"/>
                <a:tab pos="2247900" algn="l"/>
                <a:tab pos="4038600" algn="l"/>
                <a:tab pos="5562600" algn="l"/>
                <a:tab pos="6553200" algn="l"/>
              </a:tabLst>
            </a:pPr>
            <a:r>
              <a:rPr lang="nn-NO" dirty="0" smtClean="0">
                <a:latin typeface="Times New Roman"/>
              </a:rPr>
              <a:t>4	13.55-13.58	143–145 °C	112–103 °C	1.02 g	1.4965	</a:t>
            </a:r>
          </a:p>
          <a:p>
            <a:pPr marR="2500"/>
            <a:endParaRPr lang="de-DE" dirty="0" smtClean="0">
              <a:latin typeface="Times New Roman"/>
            </a:endParaRPr>
          </a:p>
          <a:p>
            <a:pPr marR="2500"/>
            <a:r>
              <a:rPr lang="de-DE" dirty="0" smtClean="0">
                <a:latin typeface="Times New Roman"/>
              </a:rPr>
              <a:t>Destillationsrückstand: 3.10 g</a:t>
            </a:r>
          </a:p>
          <a:p>
            <a:pPr marR="2500"/>
            <a:r>
              <a:rPr lang="de-DE" dirty="0" smtClean="0">
                <a:latin typeface="Times New Roman"/>
              </a:rPr>
              <a:t>Verlust bei der Destillation: 1.12 g</a:t>
            </a:r>
          </a:p>
          <a:p>
            <a:pPr marR="2500"/>
            <a:endParaRPr lang="de-DE" dirty="0" smtClean="0">
              <a:latin typeface="Times New Roman"/>
            </a:endParaRPr>
          </a:p>
          <a:p>
            <a:pPr marR="2500" algn="just"/>
            <a:r>
              <a:rPr lang="de-DE" dirty="0" smtClean="0">
                <a:latin typeface="Times New Roman"/>
              </a:rPr>
              <a:t>Wegen der fast identischen Brechungsindizes und der sehr ähnlichen Siedepunkte können Fraktion 2 und 3 als Hauptlauf vereinigt werden.</a:t>
            </a:r>
          </a:p>
          <a:p>
            <a:pPr marR="2500"/>
            <a:endParaRPr lang="de-DE" dirty="0" smtClean="0">
              <a:latin typeface="Times New Roman"/>
            </a:endParaRPr>
          </a:p>
          <a:p>
            <a:pPr marR="2500"/>
            <a:r>
              <a:rPr lang="de-DE" b="1" dirty="0" smtClean="0">
                <a:latin typeface="Times New Roman"/>
              </a:rPr>
              <a:t>Ausbeute:  59.8 g Toluol, farblose Flüssigkeit, </a:t>
            </a:r>
            <a:r>
              <a:rPr lang="de-DE" b="1" dirty="0" err="1" smtClean="0">
                <a:latin typeface="Times New Roman"/>
              </a:rPr>
              <a:t>Sdp</a:t>
            </a:r>
            <a:r>
              <a:rPr lang="de-DE" b="1" dirty="0" smtClean="0">
                <a:latin typeface="Times New Roman"/>
              </a:rPr>
              <a:t>. 109–112 °C,  = 1.4959</a:t>
            </a:r>
          </a:p>
          <a:p>
            <a:pPr marR="2500"/>
            <a:r>
              <a:rPr lang="de-DE" dirty="0" smtClean="0">
                <a:latin typeface="Times New Roman"/>
              </a:rPr>
              <a:t>	    (</a:t>
            </a:r>
            <a:r>
              <a:rPr lang="de-DE" dirty="0" err="1" smtClean="0">
                <a:latin typeface="Times New Roman"/>
              </a:rPr>
              <a:t>Lit</a:t>
            </a:r>
            <a:r>
              <a:rPr lang="de-DE" dirty="0" smtClean="0">
                <a:latin typeface="Times New Roman"/>
              </a:rPr>
              <a:t>.: </a:t>
            </a:r>
            <a:r>
              <a:rPr lang="de-DE" dirty="0" err="1" smtClean="0">
                <a:latin typeface="Times New Roman"/>
              </a:rPr>
              <a:t>Sdp</a:t>
            </a:r>
            <a:r>
              <a:rPr lang="de-DE" dirty="0" smtClean="0">
                <a:latin typeface="Times New Roman"/>
              </a:rPr>
              <a:t>. 110.6 °C,  = 1.4960)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236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Brechungsindex: 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1484784"/>
            <a:ext cx="4469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Wenn ein Lichtstrahl von einem Medium </a:t>
            </a:r>
            <a:br>
              <a:rPr lang="de-DE" sz="2000" dirty="0" smtClean="0"/>
            </a:br>
            <a:r>
              <a:rPr lang="de-DE" sz="2000" dirty="0" smtClean="0"/>
              <a:t>in ein anderes tritt wird er abgelenkt </a:t>
            </a:r>
            <a:br>
              <a:rPr lang="de-DE" sz="2000" dirty="0" smtClean="0"/>
            </a:br>
            <a:r>
              <a:rPr lang="de-DE" sz="2000" dirty="0" smtClean="0"/>
              <a:t>(Optische Brechung) 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47664" y="2505090"/>
            <a:ext cx="5236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Ablenkung wird durch den Eintrittswinkel </a:t>
            </a:r>
            <a:br>
              <a:rPr lang="de-DE" sz="2000" dirty="0" smtClean="0"/>
            </a:br>
            <a:r>
              <a:rPr lang="de-DE" sz="2000" dirty="0" smtClean="0"/>
              <a:t>und die Brechungsindices der Medien bestimmt.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87624" y="264484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547664" y="3225170"/>
            <a:ext cx="5117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Brechungsindex ist eine Stoffkonstante und</a:t>
            </a:r>
          </a:p>
          <a:p>
            <a:r>
              <a:rPr lang="de-DE" sz="2000" dirty="0" smtClean="0"/>
              <a:t>kann einfach und genau bestimmt werden.</a:t>
            </a:r>
            <a:endParaRPr lang="de-DE" sz="2000" dirty="0"/>
          </a:p>
        </p:txBody>
      </p:sp>
      <p:sp>
        <p:nvSpPr>
          <p:cNvPr id="27" name="Pfeil nach rechts 26"/>
          <p:cNvSpPr/>
          <p:nvPr/>
        </p:nvSpPr>
        <p:spPr>
          <a:xfrm>
            <a:off x="1187624" y="33649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547664" y="3945250"/>
            <a:ext cx="5343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Gemessen wird in der Regel der Winkel der</a:t>
            </a:r>
            <a:br>
              <a:rPr lang="de-DE" sz="2000" dirty="0" smtClean="0"/>
            </a:br>
            <a:r>
              <a:rPr lang="de-DE" sz="2000" dirty="0" smtClean="0"/>
              <a:t>Totalreflektion bei einer bestimmten Wellenlänge</a:t>
            </a:r>
            <a:br>
              <a:rPr lang="de-DE" sz="2000" dirty="0" smtClean="0"/>
            </a:br>
            <a:r>
              <a:rPr lang="de-DE" sz="2000" dirty="0" smtClean="0"/>
              <a:t>und Temperatur (Na-D-Linie, 589 </a:t>
            </a:r>
            <a:r>
              <a:rPr lang="de-DE" sz="2000" dirty="0" err="1" smtClean="0"/>
              <a:t>nm</a:t>
            </a:r>
            <a:r>
              <a:rPr lang="de-DE" sz="2000" dirty="0" smtClean="0"/>
              <a:t> und 20 °C)</a:t>
            </a:r>
            <a:endParaRPr lang="de-DE" sz="2000" dirty="0"/>
          </a:p>
        </p:txBody>
      </p:sp>
      <p:sp>
        <p:nvSpPr>
          <p:cNvPr id="29" name="Pfeil nach rechts 28"/>
          <p:cNvSpPr/>
          <p:nvPr/>
        </p:nvSpPr>
        <p:spPr>
          <a:xfrm>
            <a:off x="1187624" y="40850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547664" y="4953362"/>
            <a:ext cx="4818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Brechungsindex dient zur Identifizierung</a:t>
            </a:r>
            <a:br>
              <a:rPr lang="de-DE" sz="2000" dirty="0" smtClean="0"/>
            </a:br>
            <a:r>
              <a:rPr lang="de-DE" sz="2000" dirty="0" smtClean="0"/>
              <a:t>und Reinheitskontrolle von Flüssigkeiten.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87624" y="50931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36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Messung des Brechungsindexes 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1484784"/>
            <a:ext cx="560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 bis 3 Tropfen auf das Beleuchtungsprisma geben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47664" y="1916832"/>
            <a:ext cx="5486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Messprisma</a:t>
            </a:r>
            <a:r>
              <a:rPr lang="de-DE" sz="2000" dirty="0" smtClean="0"/>
              <a:t> schließen (zuklappen) und verriegeln.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87624" y="205659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547664" y="2420888"/>
            <a:ext cx="627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Am Triebknopf solange drehen, bis im rechten Okular die </a:t>
            </a:r>
            <a:br>
              <a:rPr lang="de-DE" sz="2000" dirty="0" smtClean="0"/>
            </a:br>
            <a:r>
              <a:rPr lang="de-DE" sz="2000" dirty="0" smtClean="0"/>
              <a:t>Hell/Dunkel-Grenze genau im Fadenkreuz steht.</a:t>
            </a:r>
            <a:endParaRPr lang="de-DE" sz="2000" dirty="0"/>
          </a:p>
        </p:txBody>
      </p:sp>
      <p:sp>
        <p:nvSpPr>
          <p:cNvPr id="27" name="Pfeil nach rechts 26"/>
          <p:cNvSpPr/>
          <p:nvPr/>
        </p:nvSpPr>
        <p:spPr>
          <a:xfrm>
            <a:off x="1187624" y="256064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547664" y="4593322"/>
            <a:ext cx="6406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Auf der Skala im linken Okular den Brechungsindex ablesen:</a:t>
            </a:r>
            <a:br>
              <a:rPr lang="de-DE" sz="2000" dirty="0" smtClean="0"/>
            </a:br>
            <a:r>
              <a:rPr lang="de-DE" sz="2000" dirty="0" smtClean="0"/>
              <a:t>4 Nachkommastellen, die vierte wird abgeschätzt.</a:t>
            </a:r>
            <a:endParaRPr lang="de-DE" sz="2000" dirty="0"/>
          </a:p>
        </p:txBody>
      </p:sp>
      <p:sp>
        <p:nvSpPr>
          <p:cNvPr id="29" name="Pfeil nach rechts 28"/>
          <p:cNvSpPr/>
          <p:nvPr/>
        </p:nvSpPr>
        <p:spPr>
          <a:xfrm>
            <a:off x="1187624" y="4733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547664" y="5601434"/>
            <a:ext cx="7221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Nach der Messung: Beide Prismen mit einem Papiertuch abwischen</a:t>
            </a:r>
            <a:br>
              <a:rPr lang="de-DE" sz="2000" dirty="0" smtClean="0"/>
            </a:br>
            <a:r>
              <a:rPr lang="de-DE" sz="2000" dirty="0" smtClean="0"/>
              <a:t>und mit einem Aceton-feuchten Papiertuch nachwischen.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87624" y="57411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83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 bei vermindertem Druck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1484784"/>
            <a:ext cx="7116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Siedepunkte sind stark druckabhängig.</a:t>
            </a:r>
            <a:br>
              <a:rPr lang="de-DE" sz="2000" dirty="0" smtClean="0"/>
            </a:br>
            <a:r>
              <a:rPr lang="de-DE" sz="2000" dirty="0" smtClean="0"/>
              <a:t>Wasser: 100 °C/1016 </a:t>
            </a:r>
            <a:r>
              <a:rPr lang="de-DE" sz="2000" dirty="0" err="1" smtClean="0"/>
              <a:t>hPa</a:t>
            </a:r>
            <a:r>
              <a:rPr lang="de-DE" sz="2000" dirty="0" smtClean="0"/>
              <a:t>, 70 °C/326 </a:t>
            </a:r>
            <a:r>
              <a:rPr lang="de-DE" sz="2000" dirty="0" err="1" smtClean="0"/>
              <a:t>hPa</a:t>
            </a:r>
            <a:r>
              <a:rPr lang="de-DE" sz="2000" dirty="0" smtClean="0"/>
              <a:t> (Mt. Everest, ca. 8848 m) 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547664" y="5601434"/>
            <a:ext cx="6767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Faustregel: Druckhalbierung = </a:t>
            </a:r>
            <a:r>
              <a:rPr lang="de-DE" sz="2000" dirty="0" err="1" smtClean="0"/>
              <a:t>Siedepunktserniedrigung</a:t>
            </a:r>
            <a:r>
              <a:rPr lang="de-DE" sz="2000" dirty="0" smtClean="0"/>
              <a:t> um 15°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87624" y="57411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7632848" cy="305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1547664" y="5981218"/>
            <a:ext cx="6975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Destillation hochsiedender Flüssigkeiten bei vermindertem Druck</a:t>
            </a:r>
            <a:endParaRPr lang="de-DE" sz="2000" dirty="0"/>
          </a:p>
        </p:txBody>
      </p:sp>
      <p:sp>
        <p:nvSpPr>
          <p:cNvPr id="23" name="Pfeil nach rechts 22"/>
          <p:cNvSpPr/>
          <p:nvPr/>
        </p:nvSpPr>
        <p:spPr>
          <a:xfrm>
            <a:off x="1187624" y="61209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57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 bei vermindertem Druck (Vakuumdestillation)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938" name="Picture 2" descr="4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52562"/>
            <a:ext cx="6840760" cy="49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1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Durchführung der Vakuumdestillation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1484784"/>
            <a:ext cx="641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Glasgeräte dürfen keine Sprünge oder „Sternchen“ haben!!!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2236802"/>
            <a:ext cx="567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Den Destillationskolben beobachten (Aufschäumen!)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23765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47664" y="4077072"/>
            <a:ext cx="7672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Wenn Destillation einsetzt: Genau beobachten, </a:t>
            </a:r>
            <a:br>
              <a:rPr lang="de-DE" sz="2000" dirty="0" smtClean="0"/>
            </a:br>
            <a:r>
              <a:rPr lang="de-DE" sz="2000" dirty="0" smtClean="0"/>
              <a:t>auch das Vakuummessgerät. </a:t>
            </a:r>
          </a:p>
          <a:p>
            <a:r>
              <a:rPr lang="de-DE" sz="2000" dirty="0" smtClean="0"/>
              <a:t>Bei Bedarf einen neuen Auffangkolben „eindrehen“ und: Protokollieren!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1187624" y="421683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547664" y="5085184"/>
            <a:ext cx="6488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Ende der Destillation: </a:t>
            </a:r>
            <a:r>
              <a:rPr lang="de-DE" sz="2000" dirty="0" err="1" smtClean="0"/>
              <a:t>Ölbad</a:t>
            </a:r>
            <a:r>
              <a:rPr lang="de-DE" sz="2000" dirty="0" smtClean="0"/>
              <a:t> absenken, Abkühlen lassen.</a:t>
            </a:r>
            <a:br>
              <a:rPr lang="de-DE" sz="2000" dirty="0" smtClean="0"/>
            </a:br>
            <a:r>
              <a:rPr lang="de-DE" sz="2000" dirty="0" smtClean="0"/>
              <a:t>Erst dann: Vorsichtig belüften. </a:t>
            </a:r>
            <a:br>
              <a:rPr lang="de-DE" sz="2000" dirty="0" smtClean="0"/>
            </a:br>
            <a:r>
              <a:rPr lang="de-DE" sz="2000" dirty="0" smtClean="0"/>
              <a:t>Auswiegen und Brechungsindex aller Fraktionen bestimmen.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87624" y="52249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547664" y="1876762"/>
            <a:ext cx="65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Kühlung und </a:t>
            </a:r>
            <a:r>
              <a:rPr lang="de-DE" sz="2000" dirty="0" err="1" smtClean="0"/>
              <a:t>Rührer</a:t>
            </a:r>
            <a:r>
              <a:rPr lang="de-DE" sz="2000" dirty="0" smtClean="0"/>
              <a:t> einschalten, danach langsam evakuieren</a:t>
            </a:r>
            <a:endParaRPr lang="de-DE" sz="2000" dirty="0"/>
          </a:p>
        </p:txBody>
      </p:sp>
      <p:sp>
        <p:nvSpPr>
          <p:cNvPr id="24" name="Pfeil nach rechts 23"/>
          <p:cNvSpPr/>
          <p:nvPr/>
        </p:nvSpPr>
        <p:spPr>
          <a:xfrm>
            <a:off x="1187624" y="20165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547664" y="2596842"/>
            <a:ext cx="6335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Erst wenn sich das Destillationsgut „beruhigt“ hat und der</a:t>
            </a:r>
            <a:br>
              <a:rPr lang="de-DE" sz="2000" dirty="0" smtClean="0"/>
            </a:br>
            <a:r>
              <a:rPr lang="de-DE" sz="2000" dirty="0" smtClean="0"/>
              <a:t>Druck den erwarteten Bereich erreicht hat: </a:t>
            </a:r>
            <a:endParaRPr lang="de-DE" sz="2000" dirty="0"/>
          </a:p>
        </p:txBody>
      </p:sp>
      <p:sp>
        <p:nvSpPr>
          <p:cNvPr id="26" name="Pfeil nach rechts 25"/>
          <p:cNvSpPr/>
          <p:nvPr/>
        </p:nvSpPr>
        <p:spPr>
          <a:xfrm>
            <a:off x="1187624" y="27366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547664" y="3297178"/>
            <a:ext cx="5961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kalte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 hochdrehen und langsam erhitzen.</a:t>
            </a:r>
            <a:br>
              <a:rPr lang="de-DE" sz="2000" dirty="0" smtClean="0"/>
            </a:br>
            <a:r>
              <a:rPr lang="de-DE" sz="2000" dirty="0" smtClean="0"/>
              <a:t>Erwartete Siedetemperatur nach Faustregel abschätzen.</a:t>
            </a:r>
            <a:endParaRPr lang="de-DE" sz="2000" dirty="0"/>
          </a:p>
        </p:txBody>
      </p:sp>
      <p:sp>
        <p:nvSpPr>
          <p:cNvPr id="28" name="Pfeil nach rechts 27"/>
          <p:cNvSpPr/>
          <p:nvPr/>
        </p:nvSpPr>
        <p:spPr>
          <a:xfrm>
            <a:off x="1187624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51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Apparaturen: Schliffverbindungen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1412776"/>
            <a:ext cx="444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Kegelschliffe: Normschliffe (NS nach DIN)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619672" y="4009322"/>
            <a:ext cx="5983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Gebräuchlich sind NS 14,5/23 und NS 29,2/32.</a:t>
            </a:r>
            <a:br>
              <a:rPr lang="de-DE" sz="2000" dirty="0" smtClean="0"/>
            </a:br>
            <a:r>
              <a:rPr lang="de-DE" sz="2000" dirty="0" smtClean="0"/>
              <a:t>Die erste Zahl gibt den größten Durchmesser in mm an, </a:t>
            </a:r>
            <a:br>
              <a:rPr lang="de-DE" sz="2000" dirty="0" smtClean="0"/>
            </a:br>
            <a:r>
              <a:rPr lang="de-DE" sz="2000" dirty="0" smtClean="0"/>
              <a:t>die 2. Zahl die Länge des Schliffs.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619672" y="6093296"/>
            <a:ext cx="6743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Kegelschliffe sind starr und werden in der Regel immer gefettet.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19672" y="5205197"/>
            <a:ext cx="6741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Im Laborjargon meistens kurz als NS 14, NS 29 etc. bezeichnet.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259632" y="4149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1259632" y="532708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1259632" y="62373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7752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07643"/>
            <a:ext cx="57435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3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52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Vakuumdestillation: Rotationsverdampfer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547664" y="1484784"/>
            <a:ext cx="707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schnellen und schonenden </a:t>
            </a:r>
            <a:r>
              <a:rPr lang="de-DE" sz="2000" dirty="0" err="1" smtClean="0"/>
              <a:t>Abdestillieren</a:t>
            </a:r>
            <a:r>
              <a:rPr lang="de-DE" sz="2000" dirty="0" smtClean="0"/>
              <a:t> von Lösungsmitteln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547664" y="1876762"/>
            <a:ext cx="6587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Durchmischung im Destillationskolben erfolgt durch Rotation:</a:t>
            </a:r>
            <a:br>
              <a:rPr lang="de-DE" sz="2000" dirty="0" smtClean="0"/>
            </a:br>
            <a:r>
              <a:rPr lang="de-DE" sz="2000" dirty="0" smtClean="0"/>
              <a:t>Große Oberfläche =&gt; schnelles Verdampfen</a:t>
            </a:r>
          </a:p>
          <a:p>
            <a:r>
              <a:rPr lang="de-DE" sz="2000" dirty="0" smtClean="0"/>
              <a:t>Hohe Kondensationsleistung</a:t>
            </a:r>
            <a:br>
              <a:rPr lang="de-DE" sz="2000" dirty="0" smtClean="0"/>
            </a:br>
            <a:r>
              <a:rPr lang="de-DE" sz="2000" dirty="0" smtClean="0"/>
              <a:t>Kein „Rührfisch“ notwendig.</a:t>
            </a:r>
            <a:endParaRPr lang="de-DE" sz="2000" dirty="0"/>
          </a:p>
        </p:txBody>
      </p:sp>
      <p:sp>
        <p:nvSpPr>
          <p:cNvPr id="24" name="Pfeil nach rechts 23"/>
          <p:cNvSpPr/>
          <p:nvPr/>
        </p:nvSpPr>
        <p:spPr>
          <a:xfrm>
            <a:off x="1187624" y="20165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547664" y="3140968"/>
            <a:ext cx="6955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Siedepunkt wird durch ein geregeltes Vakuum auf etwa 40 °C</a:t>
            </a:r>
            <a:br>
              <a:rPr lang="de-DE" sz="2000" dirty="0" smtClean="0"/>
            </a:br>
            <a:r>
              <a:rPr lang="de-DE" sz="2000" dirty="0" smtClean="0"/>
              <a:t>eingestellt,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 (Wasserbad): 60 °C.</a:t>
            </a:r>
            <a:endParaRPr lang="de-DE" sz="2000" dirty="0"/>
          </a:p>
        </p:txBody>
      </p:sp>
      <p:sp>
        <p:nvSpPr>
          <p:cNvPr id="28" name="Pfeil nach rechts 27"/>
          <p:cNvSpPr/>
          <p:nvPr/>
        </p:nvSpPr>
        <p:spPr>
          <a:xfrm>
            <a:off x="1187624" y="328072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235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Umkristallisation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547664" y="1484784"/>
            <a:ext cx="613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Amorphe oder schlecht ausgebildete Feststoffe schließen</a:t>
            </a:r>
            <a:br>
              <a:rPr lang="de-DE" sz="2000" dirty="0" smtClean="0"/>
            </a:br>
            <a:r>
              <a:rPr lang="de-DE" sz="2000" dirty="0" smtClean="0"/>
              <a:t>häufig Verunreinigungen ein.</a:t>
            </a:r>
            <a:endParaRPr lang="de-DE" sz="2000" dirty="0"/>
          </a:p>
        </p:txBody>
      </p:sp>
      <p:sp>
        <p:nvSpPr>
          <p:cNvPr id="12" name="Pfeil nach rechts 11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547664" y="2204864"/>
            <a:ext cx="732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Feste Rohprodukte aus Synthesen enthalten meist Verunreinigungen.</a:t>
            </a:r>
            <a:endParaRPr lang="de-DE" sz="2000" dirty="0"/>
          </a:p>
        </p:txBody>
      </p:sp>
      <p:sp>
        <p:nvSpPr>
          <p:cNvPr id="19" name="Pfeil nach rechts 18"/>
          <p:cNvSpPr/>
          <p:nvPr/>
        </p:nvSpPr>
        <p:spPr>
          <a:xfrm>
            <a:off x="1187624" y="234462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47664" y="2596842"/>
            <a:ext cx="7185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Durch Auflösen und anschließender Kristallisation können </a:t>
            </a:r>
            <a:br>
              <a:rPr lang="de-DE" sz="2000" dirty="0" smtClean="0"/>
            </a:br>
            <a:r>
              <a:rPr lang="de-DE" sz="2000" dirty="0" smtClean="0"/>
              <a:t>gut kristallisierte Substanzen mit höherer Reinheit erhalten werden.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1187624" y="27366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547664" y="3297178"/>
            <a:ext cx="6644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Verunreinigungen konzentrieren sich in der „Mutterlauge“.</a:t>
            </a:r>
            <a:endParaRPr lang="de-DE" sz="2000" dirty="0"/>
          </a:p>
        </p:txBody>
      </p:sp>
      <p:sp>
        <p:nvSpPr>
          <p:cNvPr id="23" name="Pfeil nach rechts 22"/>
          <p:cNvSpPr/>
          <p:nvPr/>
        </p:nvSpPr>
        <p:spPr>
          <a:xfrm>
            <a:off x="1187624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47664" y="3676962"/>
            <a:ext cx="647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 der Regel wird die Temperaturabhängigkeit der Löslichkeit</a:t>
            </a:r>
            <a:br>
              <a:rPr lang="de-DE" sz="2000" dirty="0" smtClean="0"/>
            </a:br>
            <a:r>
              <a:rPr lang="de-DE" sz="2000" dirty="0" smtClean="0"/>
              <a:t>ausgenutzt.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87624" y="38167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20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Prinzip der Umkristallisation (Benzoesäure aus Wasser)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986" name="Picture 2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353120" y="4005064"/>
            <a:ext cx="84377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b="1" dirty="0" smtClean="0"/>
              <a:t>Auflösen </a:t>
            </a:r>
            <a:r>
              <a:rPr lang="de-DE" dirty="0" smtClean="0"/>
              <a:t>der Substanz in einem geeigneten </a:t>
            </a:r>
            <a:r>
              <a:rPr lang="de-DE" dirty="0" err="1" smtClean="0"/>
              <a:t>Solvens</a:t>
            </a:r>
            <a:r>
              <a:rPr lang="de-DE" dirty="0" smtClean="0"/>
              <a:t> (im Normalfall </a:t>
            </a:r>
            <a:r>
              <a:rPr lang="de-DE" b="1" dirty="0" smtClean="0"/>
              <a:t>in der Siedehitze</a:t>
            </a:r>
            <a:r>
              <a:rPr lang="de-DE" dirty="0" smtClean="0"/>
              <a:t>) (1)</a:t>
            </a:r>
          </a:p>
          <a:p>
            <a:pPr lvl="0"/>
            <a:r>
              <a:rPr lang="de-DE" b="1" dirty="0" smtClean="0"/>
              <a:t>Auskristallisation in der Kälte </a:t>
            </a:r>
            <a:r>
              <a:rPr lang="de-DE" dirty="0" smtClean="0"/>
              <a:t>(2)</a:t>
            </a:r>
          </a:p>
          <a:p>
            <a:pPr lvl="0"/>
            <a:r>
              <a:rPr lang="de-DE" b="1" dirty="0" smtClean="0"/>
              <a:t>Isolierung </a:t>
            </a:r>
            <a:r>
              <a:rPr lang="de-DE" dirty="0" smtClean="0"/>
              <a:t>des </a:t>
            </a:r>
            <a:r>
              <a:rPr lang="de-DE" dirty="0" err="1" smtClean="0"/>
              <a:t>Kristallisats</a:t>
            </a:r>
            <a:r>
              <a:rPr lang="de-DE" dirty="0" smtClean="0"/>
              <a:t> (3)</a:t>
            </a:r>
          </a:p>
          <a:p>
            <a:pPr lvl="0"/>
            <a:r>
              <a:rPr lang="de-DE" b="1" dirty="0" smtClean="0"/>
              <a:t>Trocknung </a:t>
            </a:r>
            <a:r>
              <a:rPr lang="de-DE" dirty="0" smtClean="0"/>
              <a:t>des </a:t>
            </a:r>
            <a:r>
              <a:rPr lang="de-DE" dirty="0" err="1" smtClean="0"/>
              <a:t>Kristallisats</a:t>
            </a:r>
            <a:r>
              <a:rPr lang="de-DE" dirty="0" smtClean="0"/>
              <a:t> (4)</a:t>
            </a:r>
          </a:p>
          <a:p>
            <a:pPr lvl="0"/>
            <a:r>
              <a:rPr lang="de-DE" b="1" dirty="0" smtClean="0"/>
              <a:t>Reinheitskontrolle</a:t>
            </a:r>
            <a:r>
              <a:rPr lang="de-DE" dirty="0" smtClean="0"/>
              <a:t> und </a:t>
            </a:r>
            <a:r>
              <a:rPr lang="de-DE" b="1" dirty="0" smtClean="0"/>
              <a:t>Ausbeutebestimmung</a:t>
            </a:r>
            <a:endParaRPr lang="de-DE" dirty="0" smtClean="0"/>
          </a:p>
          <a:p>
            <a:pPr lvl="0"/>
            <a:r>
              <a:rPr lang="de-DE" b="1" dirty="0" smtClean="0"/>
              <a:t>Mutterlauge </a:t>
            </a:r>
            <a:r>
              <a:rPr lang="de-DE" dirty="0" smtClean="0"/>
              <a:t>(zunächst aufbewahren)</a:t>
            </a:r>
            <a:r>
              <a:rPr lang="de-DE" b="1" dirty="0" smtClean="0"/>
              <a:t> </a:t>
            </a:r>
            <a:r>
              <a:rPr lang="de-DE" dirty="0" smtClean="0"/>
              <a:t>(5)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49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Umkristallisation aus organischen Lösungsmitteln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010" name="Picture 2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28196"/>
            <a:ext cx="2604319" cy="52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99592" y="1484784"/>
            <a:ext cx="5042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Org. Lösungsmittel sind leichtentzündlich</a:t>
            </a:r>
            <a:br>
              <a:rPr lang="de-DE" sz="2000" dirty="0" smtClean="0"/>
            </a:br>
            <a:r>
              <a:rPr lang="de-DE" sz="2000" dirty="0" smtClean="0"/>
              <a:t>und/oder giftig: Apparatur mit Rückflusskühler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539552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99592" y="2937138"/>
            <a:ext cx="472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Zunächst nur etwa 1/2 - 2/3 der erwarteten</a:t>
            </a:r>
            <a:br>
              <a:rPr lang="de-DE" sz="2000" dirty="0" smtClean="0"/>
            </a:br>
            <a:r>
              <a:rPr lang="de-DE" sz="2000" dirty="0" smtClean="0"/>
              <a:t>Lösungsmittelmenge verwenden.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539552" y="30768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899592" y="3645024"/>
            <a:ext cx="5104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Langsam zum Sieden erhitzen und Beobachten.</a:t>
            </a:r>
            <a:endParaRPr lang="de-DE" sz="2000" dirty="0"/>
          </a:p>
        </p:txBody>
      </p:sp>
      <p:sp>
        <p:nvSpPr>
          <p:cNvPr id="19" name="Pfeil nach rechts 18"/>
          <p:cNvSpPr/>
          <p:nvPr/>
        </p:nvSpPr>
        <p:spPr>
          <a:xfrm>
            <a:off x="539552" y="378478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899592" y="4077072"/>
            <a:ext cx="5548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Falls notwendig: Lösungsmittel in kleinen Portionen</a:t>
            </a:r>
            <a:br>
              <a:rPr lang="de-DE" sz="2000" dirty="0" smtClean="0"/>
            </a:br>
            <a:r>
              <a:rPr lang="de-DE" sz="2000" dirty="0" smtClean="0"/>
              <a:t>über den Rückflusskühler zugeben, dazwischen</a:t>
            </a:r>
            <a:br>
              <a:rPr lang="de-DE" sz="2000" dirty="0" smtClean="0"/>
            </a:br>
            <a:r>
              <a:rPr lang="de-DE" sz="2000" dirty="0" smtClean="0"/>
              <a:t>immer einige Minuten </a:t>
            </a:r>
            <a:r>
              <a:rPr lang="de-DE" sz="2000" dirty="0" err="1" smtClean="0"/>
              <a:t>refluxieren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23" name="Pfeil nach rechts 22"/>
          <p:cNvSpPr/>
          <p:nvPr/>
        </p:nvSpPr>
        <p:spPr>
          <a:xfrm>
            <a:off x="539552" y="421683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99592" y="2204864"/>
            <a:ext cx="445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Apparaturgröße</a:t>
            </a:r>
            <a:r>
              <a:rPr lang="de-DE" sz="2000" dirty="0" smtClean="0"/>
              <a:t> muss zur Menge passen.</a:t>
            </a:r>
            <a:br>
              <a:rPr lang="de-DE" sz="2000" dirty="0" smtClean="0"/>
            </a:br>
            <a:r>
              <a:rPr lang="de-DE" sz="2000" dirty="0" smtClean="0"/>
              <a:t>Wenn möglich NS 29-Geräte verwenden.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539552" y="234462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899592" y="5077633"/>
            <a:ext cx="446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Wenn alles gelöst ist: Langsam Abkühlen,</a:t>
            </a:r>
            <a:br>
              <a:rPr lang="de-DE" sz="2000" dirty="0" smtClean="0"/>
            </a:br>
            <a:r>
              <a:rPr lang="de-DE" sz="2000" dirty="0" smtClean="0"/>
              <a:t>Normalerweise ohne Rühren.</a:t>
            </a:r>
            <a:br>
              <a:rPr lang="de-DE" sz="2000" dirty="0" smtClean="0"/>
            </a:br>
            <a:r>
              <a:rPr lang="de-DE" sz="2000" dirty="0" smtClean="0"/>
              <a:t>Zum Schluss im </a:t>
            </a:r>
            <a:r>
              <a:rPr lang="de-DE" sz="2000" dirty="0" err="1" smtClean="0"/>
              <a:t>Eisbad</a:t>
            </a:r>
            <a:r>
              <a:rPr lang="de-DE" sz="2000" dirty="0" smtClean="0"/>
              <a:t> kühlen.</a:t>
            </a:r>
            <a:endParaRPr lang="de-DE" sz="2000" dirty="0"/>
          </a:p>
        </p:txBody>
      </p:sp>
      <p:sp>
        <p:nvSpPr>
          <p:cNvPr id="27" name="Pfeil nach rechts 26"/>
          <p:cNvSpPr/>
          <p:nvPr/>
        </p:nvSpPr>
        <p:spPr>
          <a:xfrm>
            <a:off x="539552" y="5217391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90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Umkristallisation aus organischen Lösungsmitteln: Isolierung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99592" y="1876762"/>
            <a:ext cx="703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Absaugflasche mit </a:t>
            </a:r>
            <a:r>
              <a:rPr lang="de-DE" sz="2000" dirty="0" err="1" smtClean="0"/>
              <a:t>Büchnertrichter</a:t>
            </a:r>
            <a:r>
              <a:rPr lang="de-DE" sz="2000" dirty="0" smtClean="0"/>
              <a:t> (oder Hirschtrichter) aufbauen.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539552" y="20165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99592" y="2596842"/>
            <a:ext cx="6268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Kristallisat</a:t>
            </a:r>
            <a:r>
              <a:rPr lang="de-DE" sz="2000" dirty="0" smtClean="0"/>
              <a:t> möglichst vollständig auf das Filter überführen. 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539552" y="27366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99592" y="2236802"/>
            <a:ext cx="6581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Filterpapier mit dem verwendeten Lösungsmittel anfeuchten.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539552" y="23765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034" name="Picture 2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542" y="4149080"/>
            <a:ext cx="5015023" cy="25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feld 27"/>
          <p:cNvSpPr txBox="1"/>
          <p:nvPr/>
        </p:nvSpPr>
        <p:spPr>
          <a:xfrm>
            <a:off x="895649" y="2956882"/>
            <a:ext cx="748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 schwachem Unterdruck absaugen, Vakuumhahn wieder schließen. </a:t>
            </a:r>
            <a:endParaRPr lang="de-DE" sz="2000" dirty="0"/>
          </a:p>
        </p:txBody>
      </p:sp>
      <p:sp>
        <p:nvSpPr>
          <p:cNvPr id="29" name="Pfeil nach rechts 28"/>
          <p:cNvSpPr/>
          <p:nvPr/>
        </p:nvSpPr>
        <p:spPr>
          <a:xfrm>
            <a:off x="535609" y="30966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899592" y="1412776"/>
            <a:ext cx="6005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Lösungsmittel zum Nachwaschen bereitstellen (Kühlen).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539552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99592" y="3297178"/>
            <a:ext cx="6934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Mit wenig frischem Lösungsmittel Substanzreste aus dem Kolben</a:t>
            </a:r>
            <a:br>
              <a:rPr lang="de-DE" sz="2000" dirty="0" smtClean="0"/>
            </a:br>
            <a:r>
              <a:rPr lang="de-DE" sz="2000" dirty="0" smtClean="0"/>
              <a:t>auf das Filter spülen, kurz absaugen.</a:t>
            </a:r>
            <a:endParaRPr lang="de-DE" sz="2000" dirty="0"/>
          </a:p>
        </p:txBody>
      </p:sp>
      <p:sp>
        <p:nvSpPr>
          <p:cNvPr id="33" name="Pfeil nach rechts 32"/>
          <p:cNvSpPr/>
          <p:nvPr/>
        </p:nvSpPr>
        <p:spPr>
          <a:xfrm>
            <a:off x="539552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899592" y="3945250"/>
            <a:ext cx="3191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Waschen wenig frisches</a:t>
            </a:r>
            <a:br>
              <a:rPr lang="de-DE" sz="2000" dirty="0" smtClean="0"/>
            </a:br>
            <a:r>
              <a:rPr lang="de-DE" sz="2000" dirty="0" smtClean="0"/>
              <a:t>Lösungsmittel verwenden,</a:t>
            </a:r>
          </a:p>
          <a:p>
            <a:r>
              <a:rPr lang="de-DE" sz="2000" dirty="0" smtClean="0"/>
              <a:t>Vakuumhahn nur immer </a:t>
            </a:r>
            <a:br>
              <a:rPr lang="de-DE" sz="2000" dirty="0" smtClean="0"/>
            </a:br>
            <a:r>
              <a:rPr lang="de-DE" sz="2000" dirty="0" smtClean="0"/>
              <a:t>Absaugen öffnen.</a:t>
            </a:r>
            <a:endParaRPr lang="de-DE" sz="2000" dirty="0"/>
          </a:p>
        </p:txBody>
      </p:sp>
      <p:sp>
        <p:nvSpPr>
          <p:cNvPr id="35" name="Pfeil nach rechts 34"/>
          <p:cNvSpPr/>
          <p:nvPr/>
        </p:nvSpPr>
        <p:spPr>
          <a:xfrm>
            <a:off x="539552" y="40850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899592" y="5201905"/>
            <a:ext cx="2583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Falls notwendig:</a:t>
            </a:r>
          </a:p>
          <a:p>
            <a:r>
              <a:rPr lang="de-DE" sz="2000" dirty="0" smtClean="0"/>
              <a:t>Filterkuchen mehrmals</a:t>
            </a:r>
            <a:br>
              <a:rPr lang="de-DE" sz="2000" dirty="0" smtClean="0"/>
            </a:br>
            <a:r>
              <a:rPr lang="de-DE" sz="2000" dirty="0" smtClean="0"/>
              <a:t>waschen.</a:t>
            </a:r>
            <a:endParaRPr lang="de-DE" sz="2000" dirty="0"/>
          </a:p>
        </p:txBody>
      </p:sp>
      <p:sp>
        <p:nvSpPr>
          <p:cNvPr id="37" name="Pfeil nach rechts 36"/>
          <p:cNvSpPr/>
          <p:nvPr/>
        </p:nvSpPr>
        <p:spPr>
          <a:xfrm>
            <a:off x="539552" y="534166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90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Umkristallisation aus organischen Lösungsmitteln: Isolierung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899592" y="2236802"/>
            <a:ext cx="7889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Filterkuchen am besten mit Filterpapier in eine </a:t>
            </a:r>
            <a:r>
              <a:rPr lang="de-DE" sz="2000" b="1" dirty="0" smtClean="0"/>
              <a:t>tarierte</a:t>
            </a:r>
            <a:r>
              <a:rPr lang="de-DE" sz="2000" dirty="0" smtClean="0"/>
              <a:t> Schale überführen.</a:t>
            </a:r>
            <a:br>
              <a:rPr lang="de-DE" sz="2000" dirty="0" smtClean="0"/>
            </a:br>
            <a:r>
              <a:rPr lang="de-DE" sz="2000" dirty="0" smtClean="0"/>
              <a:t>Das Filterpapier kann dann mit einer Pinzette abgezogen werden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539552" y="23765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899592" y="1412776"/>
            <a:ext cx="735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Erst zum Schluss: Vakuum voll aufdrehen und Filterkuchen mit einem</a:t>
            </a:r>
            <a:br>
              <a:rPr lang="de-DE" sz="2000" dirty="0" smtClean="0"/>
            </a:br>
            <a:r>
              <a:rPr lang="de-DE" sz="2000" dirty="0" smtClean="0"/>
              <a:t>umgedrehten Glasstopfen fest abpressen.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539552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99592" y="3297178"/>
            <a:ext cx="8097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</a:t>
            </a:r>
            <a:r>
              <a:rPr lang="de-DE" sz="2000" dirty="0" err="1" smtClean="0"/>
              <a:t>Umkristallisierte</a:t>
            </a:r>
            <a:r>
              <a:rPr lang="de-DE" sz="2000" dirty="0" smtClean="0"/>
              <a:t> Produkt mit der Schale in einen Exsikkator stellen.</a:t>
            </a:r>
            <a:br>
              <a:rPr lang="de-DE" sz="2000" dirty="0" smtClean="0"/>
            </a:br>
            <a:r>
              <a:rPr lang="de-DE" sz="2000" dirty="0" smtClean="0"/>
              <a:t>Als Trockenmittel kann meistens Kieselgel („Orangegel“) verwendet werden.</a:t>
            </a:r>
            <a:endParaRPr lang="de-DE" sz="2000" dirty="0"/>
          </a:p>
        </p:txBody>
      </p:sp>
      <p:sp>
        <p:nvSpPr>
          <p:cNvPr id="33" name="Pfeil nach rechts 32"/>
          <p:cNvSpPr/>
          <p:nvPr/>
        </p:nvSpPr>
        <p:spPr>
          <a:xfrm>
            <a:off x="539552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899592" y="3945250"/>
            <a:ext cx="7461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Solange wie möglich Vakuum anlegen, danach mindestens über Nacht</a:t>
            </a:r>
            <a:br>
              <a:rPr lang="de-DE" sz="2000" dirty="0" smtClean="0"/>
            </a:br>
            <a:r>
              <a:rPr lang="de-DE" sz="2000" dirty="0" smtClean="0"/>
              <a:t>im evakuierten Exsikkator stehen lassen.</a:t>
            </a:r>
            <a:endParaRPr lang="de-DE" sz="2000" dirty="0"/>
          </a:p>
        </p:txBody>
      </p:sp>
      <p:sp>
        <p:nvSpPr>
          <p:cNvPr id="35" name="Pfeil nach rechts 34"/>
          <p:cNvSpPr/>
          <p:nvPr/>
        </p:nvSpPr>
        <p:spPr>
          <a:xfrm>
            <a:off x="539552" y="40850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899592" y="4665330"/>
            <a:ext cx="8025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Beim Belüften des Exsikkators: Langsam, sonst wird die Substanz verwirbelt.</a:t>
            </a:r>
            <a:endParaRPr lang="de-DE" sz="2000" dirty="0"/>
          </a:p>
        </p:txBody>
      </p:sp>
      <p:sp>
        <p:nvSpPr>
          <p:cNvPr id="27" name="Pfeil nach rechts 26"/>
          <p:cNvSpPr/>
          <p:nvPr/>
        </p:nvSpPr>
        <p:spPr>
          <a:xfrm>
            <a:off x="539552" y="48050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899592" y="5117122"/>
            <a:ext cx="633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Rückwiegen der Schale, Reinheitskontrolle (Schmelzpunkt).</a:t>
            </a:r>
            <a:endParaRPr lang="de-DE" sz="2000" dirty="0"/>
          </a:p>
        </p:txBody>
      </p:sp>
      <p:sp>
        <p:nvSpPr>
          <p:cNvPr id="39" name="Pfeil nach rechts 38"/>
          <p:cNvSpPr/>
          <p:nvPr/>
        </p:nvSpPr>
        <p:spPr>
          <a:xfrm>
            <a:off x="539552" y="52568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00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Probleme und Fehlerquellen bei der Umkristallisation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899592" y="2236802"/>
            <a:ext cx="6970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Beim Erhitzen keine klare Lösung sondern </a:t>
            </a:r>
            <a:r>
              <a:rPr lang="de-DE" sz="2000" dirty="0" err="1" smtClean="0"/>
              <a:t>Tröpfchen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- Wasser? (aus schlecht getrocknetem Rohprodukt)</a:t>
            </a:r>
            <a:br>
              <a:rPr lang="de-DE" sz="2000" dirty="0" smtClean="0"/>
            </a:br>
            <a:r>
              <a:rPr lang="de-DE" sz="2000" dirty="0" smtClean="0"/>
              <a:t>- Substanz schmilzt unterhalb des Siedepunkts des Lösungsmittels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539552" y="23765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899592" y="1412776"/>
            <a:ext cx="511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Substanz löst sich nicht vollständig:</a:t>
            </a:r>
            <a:br>
              <a:rPr lang="de-DE" sz="2000" dirty="0" smtClean="0"/>
            </a:br>
            <a:r>
              <a:rPr lang="de-DE" sz="2000" dirty="0" smtClean="0"/>
              <a:t>- Unlösliche Verunreinigung -&gt; Heiß </a:t>
            </a:r>
            <a:r>
              <a:rPr lang="de-DE" sz="2000" dirty="0" err="1" smtClean="0"/>
              <a:t>Abfiltrieren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539552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99592" y="3297178"/>
            <a:ext cx="705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Produkt kristallisiert nicht mehr:</a:t>
            </a:r>
            <a:br>
              <a:rPr lang="de-DE" sz="2000" dirty="0" smtClean="0"/>
            </a:br>
            <a:r>
              <a:rPr lang="de-DE" sz="2000" dirty="0" smtClean="0"/>
              <a:t>- Zu viel Lösungsmittel?</a:t>
            </a:r>
            <a:br>
              <a:rPr lang="de-DE" sz="2000" dirty="0" smtClean="0"/>
            </a:br>
            <a:r>
              <a:rPr lang="de-DE" sz="2000" dirty="0" smtClean="0"/>
              <a:t>- Verzögerte Kristallisation? Impfkristall zugeben oder „Ankratzen“</a:t>
            </a:r>
            <a:endParaRPr lang="de-DE" sz="2000" dirty="0"/>
          </a:p>
        </p:txBody>
      </p:sp>
      <p:sp>
        <p:nvSpPr>
          <p:cNvPr id="33" name="Pfeil nach rechts 32"/>
          <p:cNvSpPr/>
          <p:nvPr/>
        </p:nvSpPr>
        <p:spPr>
          <a:xfrm>
            <a:off x="539552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899592" y="4377298"/>
            <a:ext cx="3878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Beim Absaugen verstopft das Filter:</a:t>
            </a:r>
            <a:br>
              <a:rPr lang="de-DE" sz="2000" dirty="0" smtClean="0"/>
            </a:br>
            <a:r>
              <a:rPr lang="de-DE" sz="2000" dirty="0" smtClean="0"/>
              <a:t>- Zuviel Vakuum beim Absaugen.</a:t>
            </a:r>
            <a:endParaRPr lang="de-DE" sz="2000" dirty="0"/>
          </a:p>
        </p:txBody>
      </p:sp>
      <p:sp>
        <p:nvSpPr>
          <p:cNvPr id="27" name="Pfeil nach rechts 26"/>
          <p:cNvSpPr/>
          <p:nvPr/>
        </p:nvSpPr>
        <p:spPr>
          <a:xfrm>
            <a:off x="539552" y="451705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899592" y="5117122"/>
            <a:ext cx="8228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Geringe Ausbeute:</a:t>
            </a:r>
            <a:br>
              <a:rPr lang="de-DE" sz="2000" dirty="0" smtClean="0"/>
            </a:br>
            <a:r>
              <a:rPr lang="de-DE" sz="2000" dirty="0" smtClean="0"/>
              <a:t>- Zuviel Lösungsmittel verwendet?</a:t>
            </a:r>
            <a:br>
              <a:rPr lang="de-DE" sz="2000" dirty="0" smtClean="0"/>
            </a:br>
            <a:r>
              <a:rPr lang="de-DE" sz="2000" dirty="0" smtClean="0"/>
              <a:t>- Mit </a:t>
            </a:r>
            <a:r>
              <a:rPr lang="de-DE" sz="2000" dirty="0" err="1" smtClean="0"/>
              <a:t>zuviel</a:t>
            </a:r>
            <a:r>
              <a:rPr lang="de-DE" sz="2000" dirty="0" smtClean="0"/>
              <a:t> (warmen) Lösungsmittel nachgewaschen? Mutterlauge einengen!</a:t>
            </a:r>
            <a:endParaRPr lang="de-DE" sz="2000" dirty="0"/>
          </a:p>
        </p:txBody>
      </p:sp>
      <p:sp>
        <p:nvSpPr>
          <p:cNvPr id="39" name="Pfeil nach rechts 38"/>
          <p:cNvSpPr/>
          <p:nvPr/>
        </p:nvSpPr>
        <p:spPr>
          <a:xfrm>
            <a:off x="539552" y="52568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96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Reinheitsbestimmung von Feststoffen: Schmelzpunkt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470501" y="2236802"/>
            <a:ext cx="644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Beispiel: Schmelzdiagramm von 1-Naphthol und Naphthalin: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0461" y="23765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470501" y="1412776"/>
            <a:ext cx="670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Schmelzpunkte sind nur wenig druckabhängig,</a:t>
            </a:r>
            <a:br>
              <a:rPr lang="de-DE" sz="2000" dirty="0" smtClean="0"/>
            </a:br>
            <a:r>
              <a:rPr lang="de-DE" sz="2000" dirty="0" smtClean="0"/>
              <a:t>durch Verunreinigungen starke Änderung im Schmelzverhalten.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058" name="Picture 2" descr="3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4176464" cy="34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57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Schmelzpunktbestimmung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470501" y="1844824"/>
            <a:ext cx="563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Vorheizen der Schmelzpunktapparatur </a:t>
            </a:r>
            <a:br>
              <a:rPr lang="de-DE" sz="2000" dirty="0" smtClean="0"/>
            </a:br>
            <a:r>
              <a:rPr lang="de-DE" sz="2000" dirty="0" smtClean="0"/>
              <a:t>(bis auf ca. 5-10 °C unter erwarteten Schmelzpunkt)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0461" y="198458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470501" y="1412776"/>
            <a:ext cx="675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Festsubstanz muss in dünne Glasröhrchen eingebracht werden.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475656" y="2577098"/>
            <a:ext cx="575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Glasröhrchen in den Ofen einführen und beobachten.</a:t>
            </a:r>
            <a:endParaRPr lang="de-DE" sz="2000" dirty="0"/>
          </a:p>
        </p:txBody>
      </p:sp>
      <p:sp>
        <p:nvSpPr>
          <p:cNvPr id="14" name="Pfeil nach rechts 13"/>
          <p:cNvSpPr/>
          <p:nvPr/>
        </p:nvSpPr>
        <p:spPr>
          <a:xfrm>
            <a:off x="1115616" y="271685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475656" y="2996952"/>
            <a:ext cx="659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Langsam aufheizen (1-2° pro Minute) und weiter beobachten.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15616" y="313671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475656" y="3388930"/>
            <a:ext cx="499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Unterer Wert: Substanz beginnt zu schmelzen.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15616" y="352868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75656" y="3676962"/>
            <a:ext cx="550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Oberer Wert: Substanz ist vollständig geschmolzen.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1475656" y="4233282"/>
            <a:ext cx="481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Schmelzintervall: 1-2° zusammen mit einem </a:t>
            </a:r>
            <a:br>
              <a:rPr lang="de-DE" sz="2000" dirty="0" smtClean="0"/>
            </a:br>
            <a:r>
              <a:rPr lang="de-DE" sz="2000" dirty="0" smtClean="0"/>
              <a:t>vergleichbaren Literaturwert ist OK! 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15616" y="4373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475656" y="5025370"/>
            <a:ext cx="6066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 niedriger Schmelzpunkt mit großem Schmelzintervall:</a:t>
            </a:r>
            <a:br>
              <a:rPr lang="de-DE" sz="2000" dirty="0" smtClean="0"/>
            </a:br>
            <a:r>
              <a:rPr lang="de-DE" sz="2000" dirty="0" smtClean="0"/>
              <a:t>- Substanz ist noch verunreinigt</a:t>
            </a:r>
            <a:br>
              <a:rPr lang="de-DE" sz="2000" dirty="0" smtClean="0"/>
            </a:br>
            <a:r>
              <a:rPr lang="de-DE" sz="2000" dirty="0" smtClean="0"/>
              <a:t>- Evtl. noch Lösungsmittelreste</a:t>
            </a:r>
            <a:endParaRPr lang="de-DE" sz="2000" dirty="0"/>
          </a:p>
        </p:txBody>
      </p:sp>
      <p:sp>
        <p:nvSpPr>
          <p:cNvPr id="26" name="Pfeil nach rechts 25"/>
          <p:cNvSpPr/>
          <p:nvPr/>
        </p:nvSpPr>
        <p:spPr>
          <a:xfrm>
            <a:off x="1115616" y="51651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3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57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Schmelzpunktbestimmung</a:t>
            </a:r>
            <a:endParaRPr lang="de-DE" sz="2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1470501" y="1412776"/>
            <a:ext cx="6809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Beispiel: </a:t>
            </a:r>
          </a:p>
          <a:p>
            <a:r>
              <a:rPr lang="de-DE" sz="2000" dirty="0" smtClean="0"/>
              <a:t>Schmelzpunktbestimmung von </a:t>
            </a:r>
            <a:r>
              <a:rPr lang="de-DE" sz="2000" dirty="0" err="1" smtClean="0"/>
              <a:t>Fluorenon</a:t>
            </a:r>
            <a:r>
              <a:rPr lang="de-DE" sz="2000" dirty="0" smtClean="0"/>
              <a:t> (</a:t>
            </a:r>
            <a:r>
              <a:rPr lang="de-DE" sz="2000" dirty="0" err="1" smtClean="0"/>
              <a:t>Lit</a:t>
            </a:r>
            <a:r>
              <a:rPr lang="de-DE" sz="2000" dirty="0" smtClean="0"/>
              <a:t>. </a:t>
            </a:r>
            <a:r>
              <a:rPr lang="de-DE" sz="2000" dirty="0" err="1" smtClean="0"/>
              <a:t>Schmp</a:t>
            </a:r>
            <a:r>
              <a:rPr lang="de-DE" sz="2000" dirty="0" smtClean="0"/>
              <a:t>. 81-83 °C)</a:t>
            </a:r>
            <a:endParaRPr lang="de-DE" sz="2000" dirty="0"/>
          </a:p>
        </p:txBody>
      </p:sp>
      <p:pic>
        <p:nvPicPr>
          <p:cNvPr id="27" name="JPG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2348880"/>
            <a:ext cx="3165698" cy="2842668"/>
          </a:xfrm>
          <a:prstGeom prst="rect">
            <a:avLst/>
          </a:prstGeom>
        </p:spPr>
      </p:pic>
      <p:sp>
        <p:nvSpPr>
          <p:cNvPr id="32" name="Pfeil nach rechts 31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5767039" y="2276872"/>
            <a:ext cx="2832101" cy="1676400"/>
            <a:chOff x="5767039" y="2276872"/>
            <a:chExt cx="2832101" cy="1676400"/>
          </a:xfrm>
        </p:grpSpPr>
        <p:pic>
          <p:nvPicPr>
            <p:cNvPr id="28" name="Grafik 27" descr="fluorenon043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2240" y="2276872"/>
              <a:ext cx="1866900" cy="1676400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5767039" y="2852936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Beginn:</a:t>
              </a:r>
              <a:endParaRPr lang="de-DE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767039" y="4365104"/>
            <a:ext cx="2837409" cy="1676400"/>
            <a:chOff x="5767039" y="4365104"/>
            <a:chExt cx="2837409" cy="1676400"/>
          </a:xfrm>
        </p:grpSpPr>
        <p:pic>
          <p:nvPicPr>
            <p:cNvPr id="29" name="Grafik 28" descr="fluorenon0467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7548" y="4365104"/>
              <a:ext cx="1866900" cy="1676400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>
            <a:xfrm>
              <a:off x="5767039" y="4797152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Ende:</a:t>
              </a:r>
              <a:endParaRPr lang="de-DE" dirty="0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547664" y="5805264"/>
            <a:ext cx="37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Im Protokoll:</a:t>
            </a:r>
          </a:p>
          <a:p>
            <a:r>
              <a:rPr lang="de-DE" dirty="0" smtClean="0"/>
              <a:t>Schmelzpunkt: 83-84 °C (</a:t>
            </a:r>
            <a:r>
              <a:rPr lang="de-DE" dirty="0" err="1" smtClean="0"/>
              <a:t>Lit</a:t>
            </a:r>
            <a:r>
              <a:rPr lang="de-DE" dirty="0" smtClean="0"/>
              <a:t>. 81-83 °C)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2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51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Apparaturen: Schliffverbindungen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1412776"/>
            <a:ext cx="299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Kugelschliffe</a:t>
            </a:r>
            <a:r>
              <a:rPr lang="de-DE" sz="2000" dirty="0" smtClean="0"/>
              <a:t> (KS nach DIN)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619672" y="4009322"/>
            <a:ext cx="463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Starre Verbindung für große Durchmesser, </a:t>
            </a:r>
            <a:br>
              <a:rPr lang="de-DE" sz="2000" dirty="0" smtClean="0"/>
            </a:br>
            <a:r>
              <a:rPr lang="de-DE" sz="2000" dirty="0" smtClean="0"/>
              <a:t>üblich für große Apparaturen (</a:t>
            </a:r>
            <a:r>
              <a:rPr lang="de-DE" sz="2000" dirty="0" err="1" smtClean="0"/>
              <a:t>Technikum</a:t>
            </a:r>
            <a:r>
              <a:rPr lang="de-DE" sz="2000" dirty="0" smtClean="0"/>
              <a:t>).</a:t>
            </a:r>
            <a:br>
              <a:rPr lang="de-DE" sz="2000" dirty="0" smtClean="0"/>
            </a:br>
            <a:r>
              <a:rPr lang="de-DE" sz="2000" dirty="0" smtClean="0"/>
              <a:t>Im Praktikum: Exsikkator. 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988840"/>
            <a:ext cx="3893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Flexible Verbindung, wichtig bei</a:t>
            </a:r>
            <a:br>
              <a:rPr lang="de-DE" sz="2000" dirty="0" smtClean="0"/>
            </a:br>
            <a:r>
              <a:rPr lang="de-DE" sz="2000" dirty="0" smtClean="0"/>
              <a:t>großen Apparaturen.</a:t>
            </a:r>
          </a:p>
          <a:p>
            <a:r>
              <a:rPr lang="de-DE" sz="2000" dirty="0" smtClean="0"/>
              <a:t>Im Praktikum: Rotationsverdampfer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259632" y="4149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4211960" y="2110729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201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115616" y="3429000"/>
            <a:ext cx="2950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Planschliffe</a:t>
            </a:r>
            <a:r>
              <a:rPr lang="de-DE" sz="2000" dirty="0" smtClean="0"/>
              <a:t> (DN nach DIN)</a:t>
            </a:r>
            <a:endParaRPr lang="de-DE" sz="2000" dirty="0"/>
          </a:p>
        </p:txBody>
      </p:sp>
      <p:pic>
        <p:nvPicPr>
          <p:cNvPr id="15" name="Grafik 14" descr="planschli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140968"/>
            <a:ext cx="2771800" cy="369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3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91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Trennung von Substanzen: Extraktion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470501" y="1844824"/>
            <a:ext cx="7350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Wird eine im Lösungsmittel 1 gelöste Substanz A mit einem zweiten </a:t>
            </a:r>
            <a:br>
              <a:rPr lang="de-DE" sz="2000" dirty="0" smtClean="0"/>
            </a:br>
            <a:r>
              <a:rPr lang="de-DE" sz="2000" dirty="0" smtClean="0"/>
              <a:t>Lösungsmittel 2 versetzt, das sich mit 1 nicht mischt, stellt sich den </a:t>
            </a:r>
            <a:br>
              <a:rPr lang="de-DE" sz="2000" dirty="0" smtClean="0"/>
            </a:br>
            <a:r>
              <a:rPr lang="de-DE" sz="2000" dirty="0" smtClean="0"/>
              <a:t>beiden Phase 1 und 2 ein Konzentrationsgleichgewicht ein.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0461" y="198458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470501" y="1412776"/>
            <a:ext cx="675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Löslichkeit von Substanzen ist abhängig vom Lösungsmittel.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475656" y="2996952"/>
            <a:ext cx="7283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Gleichgewichtslage wird durch den </a:t>
            </a:r>
            <a:r>
              <a:rPr lang="de-DE" sz="2000" dirty="0" err="1" smtClean="0"/>
              <a:t>Nernst‘schen</a:t>
            </a:r>
            <a:r>
              <a:rPr lang="de-DE" sz="2000" dirty="0" smtClean="0"/>
              <a:t> Verteilungssatz</a:t>
            </a:r>
            <a:br>
              <a:rPr lang="de-DE" sz="2000" dirty="0" smtClean="0"/>
            </a:br>
            <a:r>
              <a:rPr lang="de-DE" sz="2000" dirty="0" smtClean="0"/>
              <a:t>beschrieben: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15616" y="313671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995936" y="3717032"/>
            <a:ext cx="46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Verteilung von A im Lösungsmittel 1 bzw. 2:</a:t>
            </a:r>
            <a:endParaRPr lang="de-DE" sz="2000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619672" y="3789040"/>
          <a:ext cx="1943739" cy="790376"/>
        </p:xfrm>
        <a:graphic>
          <a:graphicData uri="http://schemas.openxmlformats.org/presentationml/2006/ole">
            <p:oleObj spid="_x0000_s46082" name="Equation" r:id="rId4" imgW="1054020" imgH="429087" progId="Equation.DSMT4">
              <p:embed/>
            </p:oleObj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3995936" y="4221088"/>
            <a:ext cx="48013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081088" algn="l"/>
                <a:tab pos="2873375" algn="l"/>
              </a:tabLst>
            </a:pPr>
            <a:r>
              <a:rPr lang="en-GB" i="1" dirty="0" smtClean="0">
                <a:latin typeface="Arial"/>
              </a:rPr>
              <a:t>k	</a:t>
            </a:r>
            <a:r>
              <a:rPr lang="en-GB" i="1" dirty="0" err="1" smtClean="0">
                <a:latin typeface="Arial"/>
              </a:rPr>
              <a:t>Solvens</a:t>
            </a:r>
            <a:r>
              <a:rPr lang="en-GB" i="1" dirty="0" smtClean="0">
                <a:latin typeface="Arial"/>
              </a:rPr>
              <a:t> 1	</a:t>
            </a:r>
            <a:r>
              <a:rPr lang="en-GB" i="1" dirty="0" err="1" smtClean="0">
                <a:latin typeface="Arial"/>
              </a:rPr>
              <a:t>Solvens</a:t>
            </a:r>
            <a:r>
              <a:rPr lang="en-GB" i="1" dirty="0" smtClean="0">
                <a:latin typeface="Arial"/>
              </a:rPr>
              <a:t> 2	</a:t>
            </a:r>
            <a:endParaRPr lang="en-GB" i="1" dirty="0" smtClean="0">
              <a:latin typeface="Times New Roman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sz="3200" dirty="0" smtClean="0">
                <a:latin typeface="Symbol"/>
                <a:sym typeface="Symbol"/>
              </a:rPr>
              <a:t>	</a:t>
            </a:r>
            <a:r>
              <a:rPr lang="de-DE" dirty="0" smtClean="0">
                <a:latin typeface="Arial"/>
                <a:sym typeface="Symbol"/>
              </a:rPr>
              <a:t>0 %	100 %	</a:t>
            </a:r>
            <a:endParaRPr lang="de-DE" dirty="0" smtClean="0">
              <a:latin typeface="Times New Roman"/>
              <a:sym typeface="Symbol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dirty="0" smtClean="0">
                <a:latin typeface="Arial"/>
              </a:rPr>
              <a:t>1000	0.09 %	99.91 %	</a:t>
            </a:r>
            <a:endParaRPr lang="de-DE" dirty="0" smtClean="0">
              <a:latin typeface="Times New Roman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dirty="0" smtClean="0">
                <a:latin typeface="Arial"/>
              </a:rPr>
              <a:t>100	0.99 %	99.01 %	</a:t>
            </a:r>
            <a:endParaRPr lang="de-DE" dirty="0" smtClean="0">
              <a:latin typeface="Times New Roman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dirty="0" smtClean="0">
                <a:latin typeface="Arial"/>
              </a:rPr>
              <a:t>10	9.09 %	90.91 %	</a:t>
            </a:r>
            <a:endParaRPr lang="de-DE" dirty="0" smtClean="0">
              <a:latin typeface="Times New Roman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dirty="0" smtClean="0">
                <a:latin typeface="Arial"/>
              </a:rPr>
              <a:t>1	50.0 %	50.0 %	</a:t>
            </a:r>
            <a:endParaRPr lang="de-DE" dirty="0" smtClean="0">
              <a:latin typeface="Times New Roman"/>
            </a:endParaRPr>
          </a:p>
          <a:p>
            <a:pPr>
              <a:tabLst>
                <a:tab pos="1081088" algn="l"/>
                <a:tab pos="2873375" algn="l"/>
              </a:tabLst>
            </a:pPr>
            <a:r>
              <a:rPr lang="de-DE" dirty="0" smtClean="0">
                <a:latin typeface="Arial"/>
              </a:rPr>
              <a:t>0.1	90.9 %	9.1 %	</a:t>
            </a:r>
            <a:endParaRPr lang="de-DE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91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Trennung von Substanzen: Extraktion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470501" y="2793122"/>
            <a:ext cx="751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Polare Substanzen werden sich besser im polaren Lösungsmittel lösen,</a:t>
            </a:r>
            <a:br>
              <a:rPr lang="de-DE" sz="2000" dirty="0" smtClean="0"/>
            </a:br>
            <a:r>
              <a:rPr lang="de-DE" sz="2000" dirty="0" err="1" smtClean="0"/>
              <a:t>unpolare</a:t>
            </a:r>
            <a:r>
              <a:rPr lang="de-DE" sz="2000" dirty="0" smtClean="0"/>
              <a:t> eher im </a:t>
            </a:r>
            <a:r>
              <a:rPr lang="de-DE" sz="2000" dirty="0" err="1" smtClean="0"/>
              <a:t>unpolaren</a:t>
            </a:r>
            <a:r>
              <a:rPr lang="de-DE" sz="2000" dirty="0" smtClean="0"/>
              <a:t> Lösungsmittel.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0461" y="29328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470501" y="1412776"/>
            <a:ext cx="6615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verwendeten Lösungsmittel dürfen nicht miteinander </a:t>
            </a:r>
            <a:br>
              <a:rPr lang="de-DE" sz="2000" dirty="0" smtClean="0"/>
            </a:br>
            <a:r>
              <a:rPr lang="de-DE" sz="2000" dirty="0" smtClean="0"/>
              <a:t>mischbar sein:</a:t>
            </a:r>
            <a:br>
              <a:rPr lang="de-DE" sz="2000" dirty="0" smtClean="0"/>
            </a:br>
            <a:r>
              <a:rPr lang="de-DE" sz="2000" dirty="0" smtClean="0"/>
              <a:t>Meist Wasser (sehr polar) </a:t>
            </a:r>
            <a:br>
              <a:rPr lang="de-DE" sz="2000" dirty="0" smtClean="0"/>
            </a:br>
            <a:r>
              <a:rPr lang="de-DE" sz="2000" dirty="0" smtClean="0"/>
              <a:t>und ein organisches Lösungsmittel (wenig polar oder </a:t>
            </a:r>
            <a:r>
              <a:rPr lang="de-DE" sz="2000" dirty="0" err="1" smtClean="0"/>
              <a:t>unpolar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31" name="Pfeil nach rechts 30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475656" y="3573016"/>
            <a:ext cx="7129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Durch Trennung der beiden Lösungsmittelphasen wird gleichzeitig</a:t>
            </a:r>
            <a:br>
              <a:rPr lang="de-DE" sz="2000" dirty="0" smtClean="0"/>
            </a:br>
            <a:r>
              <a:rPr lang="de-DE" sz="2000" dirty="0" smtClean="0"/>
              <a:t>auch die gelöste Substanz getrennt (oder wenigstens angereichert).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15616" y="371277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75656" y="4449306"/>
            <a:ext cx="6891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 ungünstigem Verteilungsfaktor kann die Extraktion mehrfach</a:t>
            </a:r>
            <a:br>
              <a:rPr lang="de-DE" sz="2000" dirty="0" smtClean="0"/>
            </a:br>
            <a:r>
              <a:rPr lang="de-DE" sz="2000" dirty="0" smtClean="0"/>
              <a:t>hintereinander ausgeführt werden. 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15616" y="458906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6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Extraktion mit dem Scheidetrichter</a:t>
            </a:r>
            <a:endParaRPr lang="de-DE" sz="2400" b="1" dirty="0"/>
          </a:p>
        </p:txBody>
      </p:sp>
      <p:pic>
        <p:nvPicPr>
          <p:cNvPr id="48130" name="Picture 2" descr="8_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216" y="764704"/>
            <a:ext cx="17452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8_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869160"/>
            <a:ext cx="18351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1470501" y="1412776"/>
            <a:ext cx="4088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Scheidetrichter ist unten konisch:</a:t>
            </a:r>
            <a:br>
              <a:rPr lang="de-DE" sz="2000" dirty="0" smtClean="0"/>
            </a:br>
            <a:r>
              <a:rPr lang="de-DE" sz="2000" dirty="0" smtClean="0"/>
              <a:t>Erleichtert die Phasentrennung.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10461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475656" y="2060848"/>
            <a:ext cx="4402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Hahn muss unbedingt frisch gefettet</a:t>
            </a:r>
            <a:br>
              <a:rPr lang="de-DE" sz="2000" dirty="0" smtClean="0"/>
            </a:br>
            <a:r>
              <a:rPr lang="de-DE" sz="2000" dirty="0" smtClean="0"/>
              <a:t>sein und leicht beweglich.</a:t>
            </a:r>
            <a:endParaRPr lang="de-DE" sz="2000" dirty="0"/>
          </a:p>
        </p:txBody>
      </p:sp>
      <p:sp>
        <p:nvSpPr>
          <p:cNvPr id="26" name="Pfeil nach rechts 25"/>
          <p:cNvSpPr/>
          <p:nvPr/>
        </p:nvSpPr>
        <p:spPr>
          <a:xfrm>
            <a:off x="1115616" y="220060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475656" y="2708920"/>
            <a:ext cx="4746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Als Stopfen einen Plastikstopfen verwenden</a:t>
            </a:r>
            <a:br>
              <a:rPr lang="de-DE" sz="2000" dirty="0" smtClean="0"/>
            </a:br>
            <a:r>
              <a:rPr lang="de-DE" sz="2000" dirty="0" smtClean="0"/>
              <a:t>(ohne Schlifffett!).</a:t>
            </a:r>
            <a:endParaRPr lang="de-DE" sz="2000" dirty="0"/>
          </a:p>
        </p:txBody>
      </p:sp>
      <p:sp>
        <p:nvSpPr>
          <p:cNvPr id="28" name="Pfeil nach rechts 27"/>
          <p:cNvSpPr/>
          <p:nvPr/>
        </p:nvSpPr>
        <p:spPr>
          <a:xfrm>
            <a:off x="1115616" y="284867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475656" y="3429000"/>
            <a:ext cx="3843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Immer ein Auffanggefäß unter den </a:t>
            </a:r>
            <a:br>
              <a:rPr lang="de-DE" sz="2000" dirty="0" smtClean="0"/>
            </a:br>
            <a:r>
              <a:rPr lang="de-DE" sz="2000" dirty="0" smtClean="0"/>
              <a:t>Scheidetrichter stellen!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35687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1475656" y="4100822"/>
            <a:ext cx="4636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Beim Schütteln immer mit einer Hand den </a:t>
            </a:r>
            <a:br>
              <a:rPr lang="de-DE" sz="2000" dirty="0" smtClean="0"/>
            </a:br>
            <a:r>
              <a:rPr lang="de-DE" sz="2000" dirty="0" smtClean="0"/>
              <a:t>Stopfen sichern, mit der anderen das </a:t>
            </a:r>
            <a:br>
              <a:rPr lang="de-DE" sz="2000" dirty="0" smtClean="0"/>
            </a:br>
            <a:r>
              <a:rPr lang="de-DE" sz="2000" dirty="0" err="1" smtClean="0"/>
              <a:t>Hahnkücken</a:t>
            </a:r>
            <a:r>
              <a:rPr lang="de-DE" sz="2000" dirty="0" smtClean="0"/>
              <a:t>. </a:t>
            </a:r>
            <a:endParaRPr lang="de-DE" sz="2000" dirty="0"/>
          </a:p>
        </p:txBody>
      </p:sp>
      <p:sp>
        <p:nvSpPr>
          <p:cNvPr id="34" name="Pfeil nach rechts 33"/>
          <p:cNvSpPr/>
          <p:nvPr/>
        </p:nvSpPr>
        <p:spPr>
          <a:xfrm>
            <a:off x="1115616" y="42405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75656" y="5149641"/>
            <a:ext cx="5041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Beim Schütteln kann ein Überdruck entstehen:</a:t>
            </a:r>
            <a:br>
              <a:rPr lang="de-DE" sz="2000" dirty="0" smtClean="0"/>
            </a:br>
            <a:r>
              <a:rPr lang="de-DE" sz="2000" dirty="0" smtClean="0"/>
              <a:t>Zwischendurch den Scheidetrichter entlüften</a:t>
            </a:r>
            <a:br>
              <a:rPr lang="de-DE" sz="2000" dirty="0" smtClean="0"/>
            </a:br>
            <a:r>
              <a:rPr lang="de-DE" sz="2000" dirty="0" smtClean="0"/>
              <a:t>(Besonders beim ersten Schütteln)</a:t>
            </a:r>
            <a:endParaRPr lang="de-DE" sz="2000" dirty="0"/>
          </a:p>
        </p:txBody>
      </p:sp>
      <p:sp>
        <p:nvSpPr>
          <p:cNvPr id="36" name="Pfeil nach rechts 35"/>
          <p:cNvSpPr/>
          <p:nvPr/>
        </p:nvSpPr>
        <p:spPr>
          <a:xfrm>
            <a:off x="1115616" y="5289399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64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Extraktion mit dem Scheidetrichter</a:t>
            </a:r>
            <a:endParaRPr lang="de-DE" sz="2400" b="1" dirty="0"/>
          </a:p>
        </p:txBody>
      </p:sp>
      <p:pic>
        <p:nvPicPr>
          <p:cNvPr id="48130" name="Picture 2" descr="8_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216" y="764704"/>
            <a:ext cx="17452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1470501" y="1844824"/>
            <a:ext cx="3351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Vor dem Ablassen der Phasen:</a:t>
            </a:r>
            <a:br>
              <a:rPr lang="de-DE" sz="2000" dirty="0" smtClean="0"/>
            </a:br>
            <a:r>
              <a:rPr lang="de-DE" sz="2000" dirty="0" smtClean="0"/>
              <a:t>Schliffstopfen entfernen.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10461" y="198458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475656" y="2708920"/>
            <a:ext cx="4044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untere Phase vorsichtig ablassen,</a:t>
            </a:r>
            <a:br>
              <a:rPr lang="de-DE" sz="2000" dirty="0" smtClean="0"/>
            </a:br>
            <a:r>
              <a:rPr lang="de-DE" sz="2000" dirty="0" smtClean="0"/>
              <a:t>auf gute Abtrennung achten!</a:t>
            </a:r>
            <a:endParaRPr lang="de-DE" sz="2000" dirty="0"/>
          </a:p>
        </p:txBody>
      </p:sp>
      <p:sp>
        <p:nvSpPr>
          <p:cNvPr id="28" name="Pfeil nach rechts 27"/>
          <p:cNvSpPr/>
          <p:nvPr/>
        </p:nvSpPr>
        <p:spPr>
          <a:xfrm>
            <a:off x="1115616" y="284867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475656" y="3429000"/>
            <a:ext cx="5162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meisten organischen Lösungsmittel sind</a:t>
            </a:r>
            <a:br>
              <a:rPr lang="de-DE" sz="2000" dirty="0" smtClean="0"/>
            </a:br>
            <a:r>
              <a:rPr lang="de-DE" sz="2000" dirty="0" smtClean="0"/>
              <a:t>leichter als Wasser, die untere Phase ist deshalb</a:t>
            </a:r>
            <a:br>
              <a:rPr lang="de-DE" sz="2000" dirty="0" smtClean="0"/>
            </a:br>
            <a:r>
              <a:rPr lang="de-DE" sz="2000" dirty="0" smtClean="0"/>
              <a:t>meistens die wässrige Phase:</a:t>
            </a:r>
            <a:br>
              <a:rPr lang="de-DE" sz="2000" dirty="0" smtClean="0"/>
            </a:br>
            <a:r>
              <a:rPr lang="de-DE" sz="2000" dirty="0" smtClean="0"/>
              <a:t>Im Zweifel: Überprüfen!!!!!! 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35687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75656" y="5149641"/>
            <a:ext cx="7642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gewünschte Produkt ist meistens in der organischen Phase:</a:t>
            </a:r>
            <a:br>
              <a:rPr lang="de-DE" sz="2000" dirty="0" smtClean="0"/>
            </a:br>
            <a:r>
              <a:rPr lang="de-DE" sz="2000" dirty="0" smtClean="0"/>
              <a:t>Vor der Weiterverarbeitung müssen Wasserreste aus der organischen </a:t>
            </a:r>
            <a:br>
              <a:rPr lang="de-DE" sz="2000" dirty="0" smtClean="0"/>
            </a:br>
            <a:r>
              <a:rPr lang="de-DE" sz="2000" dirty="0" smtClean="0"/>
              <a:t>Phase entfernt werden: Trocknen mit einem Trockenmittel, z.B. Na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36" name="Pfeil nach rechts 35"/>
          <p:cNvSpPr/>
          <p:nvPr/>
        </p:nvSpPr>
        <p:spPr>
          <a:xfrm>
            <a:off x="1115616" y="5289399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301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Phasentrennung abwarten.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9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Probleme beim Ausschütteln</a:t>
            </a:r>
            <a:endParaRPr lang="de-DE" sz="24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475656" y="2708920"/>
            <a:ext cx="5642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Keine Phasengrenze zu sehen:</a:t>
            </a:r>
            <a:br>
              <a:rPr lang="de-DE" sz="2000" dirty="0" smtClean="0"/>
            </a:br>
            <a:r>
              <a:rPr lang="de-DE" sz="2000" dirty="0" smtClean="0"/>
              <a:t>-  Besser hinschauen! (Scheidetrichter etwas neigen)</a:t>
            </a:r>
            <a:br>
              <a:rPr lang="de-DE" sz="2000" dirty="0" smtClean="0"/>
            </a:br>
            <a:r>
              <a:rPr lang="de-DE" sz="2000" dirty="0" smtClean="0"/>
              <a:t>- Falsches Lösungsmittel verwendet?</a:t>
            </a:r>
            <a:endParaRPr lang="de-DE" sz="2000" dirty="0"/>
          </a:p>
        </p:txBody>
      </p:sp>
      <p:sp>
        <p:nvSpPr>
          <p:cNvPr id="28" name="Pfeil nach rechts 27"/>
          <p:cNvSpPr/>
          <p:nvPr/>
        </p:nvSpPr>
        <p:spPr>
          <a:xfrm>
            <a:off x="1115616" y="284867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475656" y="3717032"/>
            <a:ext cx="5160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Mehre Phasen:</a:t>
            </a:r>
            <a:br>
              <a:rPr lang="de-DE" sz="2000" dirty="0" smtClean="0"/>
            </a:br>
            <a:r>
              <a:rPr lang="de-DE" sz="2000" dirty="0" smtClean="0"/>
              <a:t>Meistens eine optische Täuschung (Spiegelung).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385679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75656" y="4509120"/>
            <a:ext cx="5684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Hahn undicht oder festgefressen (schlecht gefettet!):</a:t>
            </a:r>
            <a:br>
              <a:rPr lang="de-DE" sz="2000" dirty="0" smtClean="0"/>
            </a:br>
            <a:r>
              <a:rPr lang="de-DE" sz="2000" dirty="0" smtClean="0"/>
              <a:t>-  Scheidetrichterinhalt in ein Becherglas umfüllen,</a:t>
            </a:r>
            <a:br>
              <a:rPr lang="de-DE" sz="2000" dirty="0" smtClean="0"/>
            </a:br>
            <a:r>
              <a:rPr lang="de-DE" sz="2000" dirty="0" smtClean="0"/>
              <a:t>    dann den Hahn reinigen und frisch fetten. </a:t>
            </a:r>
            <a:endParaRPr lang="de-DE" sz="2000" dirty="0"/>
          </a:p>
        </p:txBody>
      </p:sp>
      <p:sp>
        <p:nvSpPr>
          <p:cNvPr id="36" name="Pfeil nach rechts 35"/>
          <p:cNvSpPr/>
          <p:nvPr/>
        </p:nvSpPr>
        <p:spPr>
          <a:xfrm>
            <a:off x="1115616" y="464887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6672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Phasen trennen sich nicht oder starke Suspensionsbildung:</a:t>
            </a:r>
            <a:br>
              <a:rPr lang="de-DE" sz="2000" dirty="0" smtClean="0"/>
            </a:br>
            <a:r>
              <a:rPr lang="de-DE" sz="2000" dirty="0" smtClean="0"/>
              <a:t>- Abwarten.</a:t>
            </a:r>
            <a:br>
              <a:rPr lang="de-DE" sz="2000" dirty="0" smtClean="0"/>
            </a:br>
            <a:r>
              <a:rPr lang="de-DE" sz="2000" dirty="0" smtClean="0"/>
              <a:t>- Zugabe von Kochsalz („Aussalzen“): Polarität und Dichte </a:t>
            </a:r>
            <a:br>
              <a:rPr lang="de-DE" sz="2000" dirty="0" smtClean="0"/>
            </a:br>
            <a:r>
              <a:rPr lang="de-DE" sz="2000" dirty="0" smtClean="0"/>
              <a:t>  der wässrigen Phase wird erhöht -&gt; bessere Phasentrennung.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1547664" y="2204864"/>
            <a:ext cx="3672408" cy="4464496"/>
          </a:xfrm>
          <a:prstGeom prst="roundRect">
            <a:avLst>
              <a:gd name="adj" fmla="val 8906"/>
            </a:avLst>
          </a:prstGeom>
          <a:solidFill>
            <a:srgbClr val="DCD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5724128" y="2204864"/>
            <a:ext cx="2808312" cy="4464496"/>
          </a:xfrm>
          <a:prstGeom prst="roundRect">
            <a:avLst>
              <a:gd name="adj" fmla="val 890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3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97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„Organischer Trennungsgang“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717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Organische Basen und Säuren können </a:t>
            </a:r>
            <a:r>
              <a:rPr lang="de-DE" sz="2000" dirty="0" err="1" smtClean="0"/>
              <a:t>protoniert</a:t>
            </a:r>
            <a:r>
              <a:rPr lang="de-DE" sz="2000" dirty="0" smtClean="0"/>
              <a:t> oder </a:t>
            </a:r>
            <a:r>
              <a:rPr lang="de-DE" sz="2000" dirty="0" err="1" smtClean="0"/>
              <a:t>deprotoniert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werden. Dadurch ändert sich ihre Polarität:</a:t>
            </a:r>
            <a:endParaRPr lang="de-DE" sz="20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3995936" y="2420888"/>
          <a:ext cx="3635598" cy="3516331"/>
        </p:xfrm>
        <a:graphic>
          <a:graphicData uri="http://schemas.openxmlformats.org/presentationml/2006/ole">
            <p:oleObj spid="_x0000_s100354" name="CS ChemDraw Drawing" r:id="rId4" imgW="2806691" imgH="2713853" progId="ChemDraw.Document.6.0">
              <p:embed/>
            </p:oleObj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835696" y="3717032"/>
          <a:ext cx="1346696" cy="919209"/>
        </p:xfrm>
        <a:graphic>
          <a:graphicData uri="http://schemas.openxmlformats.org/presentationml/2006/ole">
            <p:oleObj spid="_x0000_s100355" name="CS ChemDraw Drawing" r:id="rId5" imgW="965787" imgH="659542" progId="ChemDraw.Document.6.0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148256" y="6093296"/>
            <a:ext cx="238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Löslich in Ether</a:t>
            </a:r>
          </a:p>
          <a:p>
            <a:r>
              <a:rPr lang="de-DE" dirty="0" smtClean="0"/>
              <a:t>Wenig löslich in Wasser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036688" y="6093296"/>
            <a:ext cx="220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Wenig löslich in Ether</a:t>
            </a:r>
          </a:p>
          <a:p>
            <a:r>
              <a:rPr lang="de-DE" dirty="0" smtClean="0"/>
              <a:t>Löslich in Wasser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3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97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„Organischer Trennungsgang“</a:t>
            </a:r>
            <a:endParaRPr lang="de-DE" sz="2400" b="1" dirty="0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467544" y="1628800"/>
          <a:ext cx="8208912" cy="4124114"/>
        </p:xfrm>
        <a:graphic>
          <a:graphicData uri="http://schemas.openxmlformats.org/presentationml/2006/ole">
            <p:oleObj spid="_x0000_s101381" name="CS ChemDraw Drawing" r:id="rId4" imgW="6298258" imgH="3163368" progId="ChemDraw.Document.6.0">
              <p:embed/>
            </p:oleObj>
          </a:graphicData>
        </a:graphic>
      </p:graphicFrame>
      <p:sp>
        <p:nvSpPr>
          <p:cNvPr id="22" name="Rechteck 21"/>
          <p:cNvSpPr/>
          <p:nvPr/>
        </p:nvSpPr>
        <p:spPr>
          <a:xfrm>
            <a:off x="2843808" y="1340768"/>
            <a:ext cx="1368152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067944" y="1340768"/>
            <a:ext cx="1152128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292080" y="1340768"/>
            <a:ext cx="1080120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444208" y="1340768"/>
            <a:ext cx="2376264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29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Trocknen der organischen Phase</a:t>
            </a:r>
            <a:endParaRPr lang="de-DE" sz="2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475656" y="3140968"/>
            <a:ext cx="6344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Trockenmittel wird portionsweise zur Lösung gegeben, </a:t>
            </a:r>
            <a:br>
              <a:rPr lang="de-DE" sz="2000" dirty="0" smtClean="0"/>
            </a:br>
            <a:r>
              <a:rPr lang="de-DE" sz="2000" dirty="0" smtClean="0"/>
              <a:t>immer wieder umschwenken.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328072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75656" y="4653136"/>
            <a:ext cx="6711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Danach muss vom Trockenmittel </a:t>
            </a:r>
            <a:r>
              <a:rPr lang="de-DE" sz="2000" dirty="0" err="1" smtClean="0"/>
              <a:t>abfiltriert</a:t>
            </a:r>
            <a:r>
              <a:rPr lang="de-DE" sz="2000" dirty="0" smtClean="0"/>
              <a:t> werden, </a:t>
            </a:r>
            <a:br>
              <a:rPr lang="de-DE" sz="2000" dirty="0" smtClean="0"/>
            </a:br>
            <a:r>
              <a:rPr lang="de-DE" sz="2000" dirty="0" smtClean="0"/>
              <a:t>besser ist absaugen.</a:t>
            </a:r>
            <a:br>
              <a:rPr lang="de-DE" sz="2000" dirty="0" smtClean="0"/>
            </a:br>
            <a:r>
              <a:rPr lang="de-DE" sz="2000" dirty="0" smtClean="0"/>
              <a:t>Das Trockenmittel (Filterrückstand) mit frischem Lösungsmittel</a:t>
            </a:r>
            <a:br>
              <a:rPr lang="de-DE" sz="2000" dirty="0" smtClean="0"/>
            </a:br>
            <a:r>
              <a:rPr lang="de-DE" sz="2000" dirty="0" smtClean="0"/>
              <a:t>nachwaschen.</a:t>
            </a:r>
            <a:endParaRPr lang="de-DE" sz="2000" dirty="0"/>
          </a:p>
        </p:txBody>
      </p:sp>
      <p:sp>
        <p:nvSpPr>
          <p:cNvPr id="36" name="Pfeil nach rechts 35"/>
          <p:cNvSpPr/>
          <p:nvPr/>
        </p:nvSpPr>
        <p:spPr>
          <a:xfrm>
            <a:off x="1115616" y="479289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68291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Trockenmittel müssen gegenüber dem Lösungsmittel und der</a:t>
            </a:r>
            <a:br>
              <a:rPr lang="de-DE" sz="2000" dirty="0" smtClean="0"/>
            </a:br>
            <a:r>
              <a:rPr lang="de-DE" sz="2000" dirty="0" smtClean="0"/>
              <a:t>gewünschten Substanz chemisch inert sein.</a:t>
            </a:r>
            <a:br>
              <a:rPr lang="de-DE" sz="2000" dirty="0" smtClean="0"/>
            </a:br>
            <a:r>
              <a:rPr lang="de-DE" sz="2000" dirty="0" smtClean="0"/>
              <a:t>Meistens werden wasserfreie anorganische Salze verwendet,</a:t>
            </a:r>
          </a:p>
          <a:p>
            <a:r>
              <a:rPr lang="de-DE" sz="2000" dirty="0" smtClean="0"/>
              <a:t>die mit Wasser ein stabiles Hydrat bilden.</a:t>
            </a:r>
            <a:br>
              <a:rPr lang="de-DE" sz="2000" dirty="0" smtClean="0"/>
            </a:br>
            <a:r>
              <a:rPr lang="de-DE" sz="2000" dirty="0" smtClean="0"/>
              <a:t>Na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, MgSO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     CaCl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1600" dirty="0" smtClean="0"/>
              <a:t>(nicht bei basischen Verbindungen und Alkoholen)</a:t>
            </a:r>
            <a:endParaRPr lang="de-DE" sz="16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75656" y="3801234"/>
            <a:ext cx="755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Lösung muss klar werden, das Trockenmittel darf nicht verklumpen.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15616" y="39409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475656" y="4181018"/>
            <a:ext cx="693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Trocknen dauert, am besten abgedeckt über Nacht stehen lassen.</a:t>
            </a:r>
            <a:endParaRPr lang="de-DE" sz="2000" dirty="0"/>
          </a:p>
        </p:txBody>
      </p:sp>
      <p:sp>
        <p:nvSpPr>
          <p:cNvPr id="26" name="Pfeil nach rechts 25"/>
          <p:cNvSpPr/>
          <p:nvPr/>
        </p:nvSpPr>
        <p:spPr>
          <a:xfrm>
            <a:off x="1115616" y="43207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54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Abfiltrieren</a:t>
            </a:r>
            <a:r>
              <a:rPr lang="de-DE" sz="2400" b="1" dirty="0" smtClean="0"/>
              <a:t> und Absaugen</a:t>
            </a:r>
            <a:endParaRPr lang="de-DE" sz="2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475656" y="3297178"/>
            <a:ext cx="594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Absaugen mit </a:t>
            </a:r>
            <a:r>
              <a:rPr lang="de-DE" sz="2000" dirty="0" err="1" smtClean="0"/>
              <a:t>Büchnertrichter</a:t>
            </a:r>
            <a:r>
              <a:rPr lang="de-DE" sz="2000" dirty="0" smtClean="0"/>
              <a:t> und Absaugflasche oder </a:t>
            </a:r>
            <a:br>
              <a:rPr lang="de-DE" sz="2000" dirty="0" smtClean="0"/>
            </a:br>
            <a:r>
              <a:rPr lang="de-DE" sz="2000" dirty="0" smtClean="0"/>
              <a:t>mit </a:t>
            </a:r>
            <a:r>
              <a:rPr lang="de-DE" sz="2000" dirty="0" err="1" smtClean="0"/>
              <a:t>Alihn‘schen</a:t>
            </a:r>
            <a:r>
              <a:rPr lang="de-DE" sz="2000" dirty="0" smtClean="0"/>
              <a:t> Rohr und </a:t>
            </a:r>
            <a:r>
              <a:rPr lang="de-DE" sz="2000" dirty="0" err="1" smtClean="0"/>
              <a:t>Witt‘schen</a:t>
            </a:r>
            <a:r>
              <a:rPr lang="de-DE" sz="2000" dirty="0" smtClean="0"/>
              <a:t> Topf.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3436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465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Filtration mit Trichter und Faltenfaltenfilter</a:t>
            </a:r>
            <a:endParaRPr lang="de-DE" sz="16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154" name="Picture 2" descr="5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562758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01"/>
          <p:cNvPicPr>
            <a:picLocks noChangeAspect="1" noChangeArrowheads="1"/>
          </p:cNvPicPr>
          <p:nvPr/>
        </p:nvPicPr>
        <p:blipFill>
          <a:blip r:embed="rId4" cstate="print"/>
          <a:srcRect t="49749"/>
          <a:stretch>
            <a:fillRect/>
          </a:stretch>
        </p:blipFill>
        <p:spPr bwMode="auto">
          <a:xfrm>
            <a:off x="1619672" y="1772816"/>
            <a:ext cx="47204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172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Sublimation</a:t>
            </a:r>
            <a:endParaRPr lang="de-DE" sz="2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475656" y="2492896"/>
            <a:ext cx="493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Zur Erinnerung: Phasendiagramm von Wasser</a:t>
            </a:r>
            <a:endParaRPr lang="de-DE" sz="2000" dirty="0"/>
          </a:p>
        </p:txBody>
      </p:sp>
      <p:sp>
        <p:nvSpPr>
          <p:cNvPr id="32" name="Pfeil nach rechts 31"/>
          <p:cNvSpPr/>
          <p:nvPr/>
        </p:nvSpPr>
        <p:spPr>
          <a:xfrm>
            <a:off x="1115616" y="263265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75656" y="1412776"/>
            <a:ext cx="7139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Direkter Übergang vom festen Zustand in die </a:t>
            </a:r>
            <a:r>
              <a:rPr lang="de-DE" sz="2000" dirty="0" err="1" smtClean="0"/>
              <a:t>Gasphase</a:t>
            </a:r>
            <a:r>
              <a:rPr lang="de-DE" sz="2000" dirty="0" smtClean="0"/>
              <a:t> und wieder</a:t>
            </a:r>
            <a:br>
              <a:rPr lang="de-DE" sz="2000" dirty="0" smtClean="0"/>
            </a:br>
            <a:r>
              <a:rPr lang="de-DE" sz="2000" dirty="0" smtClean="0"/>
              <a:t>in den festen Zustand.</a:t>
            </a:r>
            <a:endParaRPr lang="de-DE" sz="1600" dirty="0"/>
          </a:p>
        </p:txBody>
      </p:sp>
      <p:sp>
        <p:nvSpPr>
          <p:cNvPr id="25" name="Pfeil nach rechts 24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48927"/>
            <a:ext cx="5049275" cy="379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475656" y="2073042"/>
            <a:ext cx="685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Nur für wenige Substanzen praktikabel, meistens unter Vakuum.</a:t>
            </a:r>
            <a:endParaRPr lang="de-DE" sz="1600" dirty="0"/>
          </a:p>
        </p:txBody>
      </p:sp>
      <p:sp>
        <p:nvSpPr>
          <p:cNvPr id="16" name="Pfeil nach rechts 15"/>
          <p:cNvSpPr/>
          <p:nvPr/>
        </p:nvSpPr>
        <p:spPr>
          <a:xfrm>
            <a:off x="1115616" y="22128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444208" y="5517232"/>
            <a:ext cx="198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Stichwort:</a:t>
            </a:r>
          </a:p>
          <a:p>
            <a:r>
              <a:rPr lang="de-DE" dirty="0" smtClean="0"/>
              <a:t>„Gefriertrocknung“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271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Fetten von Schliffen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772816"/>
            <a:ext cx="4331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Nur gefettete Schliffe sind wirklich dicht</a:t>
            </a:r>
            <a:br>
              <a:rPr lang="de-DE" sz="2000" dirty="0" smtClean="0"/>
            </a:br>
            <a:r>
              <a:rPr lang="de-DE" sz="2000" dirty="0" smtClean="0"/>
              <a:t>(wichtig bei Vakuumdestillationen). 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91257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043608" y="1340768"/>
            <a:ext cx="415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Glasschliffe müssen gefettet werden: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547664" y="2641170"/>
            <a:ext cx="435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Nur gefettete Schliffe </a:t>
            </a:r>
            <a:r>
              <a:rPr lang="de-DE" sz="2000" dirty="0" err="1" smtClean="0"/>
              <a:t>verbacken</a:t>
            </a:r>
            <a:r>
              <a:rPr lang="de-DE" sz="2000" dirty="0" smtClean="0"/>
              <a:t> nicht</a:t>
            </a:r>
            <a:br>
              <a:rPr lang="de-DE" sz="2000" dirty="0" smtClean="0"/>
            </a:br>
            <a:r>
              <a:rPr lang="de-DE" sz="2000" dirty="0" smtClean="0"/>
              <a:t>(und lassen sich so wieder leicht lösen). 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87624" y="27809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600353" y="3645024"/>
            <a:ext cx="2971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Fetten nur soviel Fett </a:t>
            </a:r>
            <a:br>
              <a:rPr lang="de-DE" sz="2000" dirty="0" smtClean="0"/>
            </a:br>
            <a:r>
              <a:rPr lang="de-DE" sz="2000" dirty="0" smtClean="0"/>
              <a:t>wie nötig verwenden!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547664" y="4581128"/>
            <a:ext cx="2866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Vor dem Fetten muss der </a:t>
            </a:r>
            <a:br>
              <a:rPr lang="de-DE" sz="2000" dirty="0" smtClean="0"/>
            </a:br>
            <a:r>
              <a:rPr lang="de-DE" sz="2000" dirty="0" smtClean="0"/>
              <a:t>Schliff gereinigt werden!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472088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schlifff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5" y="1228142"/>
            <a:ext cx="3275856" cy="5657242"/>
          </a:xfrm>
          <a:prstGeom prst="rect">
            <a:avLst/>
          </a:prstGeom>
        </p:spPr>
      </p:pic>
      <p:sp>
        <p:nvSpPr>
          <p:cNvPr id="22" name="Pfeil nach rechts 21"/>
          <p:cNvSpPr/>
          <p:nvPr/>
        </p:nvSpPr>
        <p:spPr>
          <a:xfrm>
            <a:off x="1187624" y="38016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172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Sublimation</a:t>
            </a:r>
            <a:endParaRPr lang="de-DE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572000" y="1340768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1	Sublimationsgefäß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2	Kühlfinger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3	Gummidichtung (durchbohrter 	Gummistopfen)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4	Wasseranschlüsse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5	</a:t>
            </a:r>
            <a:r>
              <a:rPr lang="de-DE" sz="1600" dirty="0" err="1" smtClean="0">
                <a:latin typeface="Times New Roman"/>
              </a:rPr>
              <a:t>Heizbad</a:t>
            </a:r>
            <a:endParaRPr lang="de-DE" sz="1600" dirty="0" smtClean="0">
              <a:latin typeface="Times New Roman"/>
            </a:endParaRP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6	Thermometer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7	Stativklammer</a:t>
            </a:r>
          </a:p>
          <a:p>
            <a:pPr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8	Substanz</a:t>
            </a:r>
          </a:p>
          <a:p>
            <a:pPr marL="342900" indent="-342900">
              <a:buAutoNum type="arabicPlain" startAt="9"/>
              <a:tabLst>
                <a:tab pos="450850" algn="l"/>
              </a:tabLst>
            </a:pPr>
            <a:r>
              <a:rPr lang="de-DE" sz="1600" dirty="0" smtClean="0">
                <a:latin typeface="Times New Roman"/>
              </a:rPr>
              <a:t>Sublimat </a:t>
            </a:r>
          </a:p>
          <a:p>
            <a:pPr marL="342900" indent="-342900">
              <a:tabLst>
                <a:tab pos="450850" algn="l"/>
              </a:tabLst>
            </a:pPr>
            <a:endParaRPr lang="de-DE" sz="1600" dirty="0" smtClean="0">
              <a:latin typeface="+mj-lt"/>
            </a:endParaRPr>
          </a:p>
          <a:p>
            <a:pPr indent="12700"/>
            <a:r>
              <a:rPr lang="de-DE" sz="1600" dirty="0" smtClean="0">
                <a:latin typeface="+mj-lt"/>
              </a:rPr>
              <a:t>Zuerst Vakuum anlegen, erst dann das </a:t>
            </a:r>
            <a:r>
              <a:rPr lang="de-DE" sz="1600" dirty="0" err="1" smtClean="0">
                <a:latin typeface="+mj-lt"/>
              </a:rPr>
              <a:t>Ölbad</a:t>
            </a:r>
            <a:r>
              <a:rPr lang="de-DE" sz="1600" dirty="0" smtClean="0">
                <a:latin typeface="+mj-lt"/>
              </a:rPr>
              <a:t> erhitzen.</a:t>
            </a:r>
          </a:p>
          <a:p>
            <a:pPr indent="12700"/>
            <a:r>
              <a:rPr lang="de-DE" sz="1600" dirty="0" smtClean="0">
                <a:latin typeface="+mj-lt"/>
              </a:rPr>
              <a:t>Die Substanz darf nie schmelzen!</a:t>
            </a:r>
          </a:p>
          <a:p>
            <a:pPr>
              <a:tabLst>
                <a:tab pos="450850" algn="l"/>
              </a:tabLst>
            </a:pPr>
            <a:endParaRPr lang="de-DE" sz="1600" dirty="0">
              <a:latin typeface="+mj-lt"/>
            </a:endParaRPr>
          </a:p>
        </p:txBody>
      </p:sp>
      <p:pic>
        <p:nvPicPr>
          <p:cNvPr id="50178" name="Picture 2" descr="7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69373"/>
            <a:ext cx="3240360" cy="47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01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Säulenchromatographie (an Kieselgel)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475656" y="2780928"/>
            <a:ext cx="6386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Laufmittel: Lösungsmittel, das die adsorbierten Substanzen </a:t>
            </a:r>
            <a:br>
              <a:rPr lang="de-DE" sz="2000" dirty="0" smtClean="0"/>
            </a:br>
            <a:r>
              <a:rPr lang="de-DE" sz="2000" dirty="0" smtClean="0"/>
              <a:t>nach und nach von der Kieselgeloberfläche verdrängt.</a:t>
            </a:r>
            <a:endParaRPr lang="de-DE" sz="2000" dirty="0"/>
          </a:p>
        </p:txBody>
      </p:sp>
      <p:sp>
        <p:nvSpPr>
          <p:cNvPr id="11" name="Pfeil nach rechts 10"/>
          <p:cNvSpPr/>
          <p:nvPr/>
        </p:nvSpPr>
        <p:spPr>
          <a:xfrm>
            <a:off x="1115616" y="292068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75656" y="1412776"/>
            <a:ext cx="482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Trennprinzip: Polare Substanzen werden auf </a:t>
            </a:r>
            <a:br>
              <a:rPr lang="de-DE" sz="2000" dirty="0" smtClean="0"/>
            </a:br>
            <a:r>
              <a:rPr lang="de-DE" sz="2000" dirty="0" smtClean="0"/>
              <a:t>polaren Oberflächen adsorbiert. </a:t>
            </a:r>
            <a:endParaRPr lang="de-DE" sz="1600" dirty="0"/>
          </a:p>
        </p:txBody>
      </p:sp>
      <p:sp>
        <p:nvSpPr>
          <p:cNvPr id="13" name="Pfeil nach rechts 12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475656" y="2073042"/>
            <a:ext cx="5744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Adsorbens</a:t>
            </a:r>
            <a:r>
              <a:rPr lang="de-DE" sz="2000" dirty="0" smtClean="0"/>
              <a:t>: Kieselgel (feines, poröses SiO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mit großer </a:t>
            </a:r>
            <a:br>
              <a:rPr lang="de-DE" sz="2000" dirty="0" smtClean="0"/>
            </a:br>
            <a:r>
              <a:rPr lang="de-DE" sz="2000" dirty="0" smtClean="0"/>
              <a:t>spezifischer Oberfläche)</a:t>
            </a:r>
            <a:endParaRPr lang="de-DE" sz="1600" dirty="0"/>
          </a:p>
        </p:txBody>
      </p:sp>
      <p:sp>
        <p:nvSpPr>
          <p:cNvPr id="16" name="Pfeil nach rechts 15"/>
          <p:cNvSpPr/>
          <p:nvPr/>
        </p:nvSpPr>
        <p:spPr>
          <a:xfrm>
            <a:off x="1115616" y="22128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475656" y="3513202"/>
            <a:ext cx="6486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Je polarer das Laufmittel, umso rascher kann es die Substanz</a:t>
            </a:r>
            <a:br>
              <a:rPr lang="de-DE" sz="2000" dirty="0" smtClean="0"/>
            </a:br>
            <a:r>
              <a:rPr lang="de-DE" sz="2000" dirty="0" smtClean="0"/>
              <a:t>verdrängen.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15616" y="36529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75656" y="4233282"/>
            <a:ext cx="660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Je polarer die adsorbierte Substanz, umso langsamer wird sie </a:t>
            </a:r>
            <a:br>
              <a:rPr lang="de-DE" sz="2000" dirty="0" smtClean="0"/>
            </a:br>
            <a:r>
              <a:rPr lang="de-DE" sz="2000" dirty="0" smtClean="0"/>
              <a:t>vom Laufmittel verdrängt.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15616" y="4373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501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Säulenchromatographie (an Kieselgel)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1412776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Verlauf der Trennung: </a:t>
            </a:r>
            <a:endParaRPr lang="de-DE" sz="1600" dirty="0"/>
          </a:p>
        </p:txBody>
      </p:sp>
      <p:sp>
        <p:nvSpPr>
          <p:cNvPr id="13" name="Pfeil nach rechts 12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02" name="Picture 2" descr="9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96" y="2132856"/>
            <a:ext cx="7272808" cy="45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73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Analytische Variante: Dünnschichtchromatographie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1412776"/>
            <a:ext cx="6848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Glasplatten, Alu- oder Kunststofffolien mit dünner Kieselschicht,</a:t>
            </a:r>
            <a:br>
              <a:rPr lang="de-DE" sz="2000" dirty="0" smtClean="0"/>
            </a:br>
            <a:r>
              <a:rPr lang="de-DE" sz="2000" dirty="0" smtClean="0"/>
              <a:t>Laufmitteltransport über Kapillarkräfte: </a:t>
            </a:r>
            <a:endParaRPr lang="de-DE" sz="1600" dirty="0"/>
          </a:p>
        </p:txBody>
      </p:sp>
      <p:sp>
        <p:nvSpPr>
          <p:cNvPr id="13" name="Pfeil nach rechts 12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7282" name="Picture 2" descr="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80357"/>
            <a:ext cx="8927476" cy="41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60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Rühren (Durchmischen) von Reaktionsmischungen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475656" y="1412776"/>
            <a:ext cx="6499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Mit </a:t>
            </a:r>
            <a:r>
              <a:rPr lang="de-DE" sz="2000" dirty="0" err="1" smtClean="0"/>
              <a:t>Glasstab</a:t>
            </a:r>
            <a:r>
              <a:rPr lang="de-DE" sz="2000" dirty="0" smtClean="0"/>
              <a:t>: Nicht möglich bei geschlossenen Apparaturen. </a:t>
            </a:r>
            <a:endParaRPr lang="de-DE" sz="1600" dirty="0"/>
          </a:p>
        </p:txBody>
      </p:sp>
      <p:sp>
        <p:nvSpPr>
          <p:cNvPr id="13" name="Pfeil nach rechts 12"/>
          <p:cNvSpPr/>
          <p:nvPr/>
        </p:nvSpPr>
        <p:spPr>
          <a:xfrm>
            <a:off x="1115616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475656" y="1804754"/>
            <a:ext cx="529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Magnetrührer</a:t>
            </a:r>
            <a:r>
              <a:rPr lang="de-DE" sz="2000" dirty="0" smtClean="0"/>
              <a:t> mit Magnetrührstab („Rührfisch“):</a:t>
            </a:r>
            <a:br>
              <a:rPr lang="de-DE" sz="2000" dirty="0" smtClean="0"/>
            </a:br>
            <a:r>
              <a:rPr lang="de-DE" sz="2000" dirty="0" smtClean="0"/>
              <a:t>Standard für „normale“ Laboranwendungen. </a:t>
            </a:r>
            <a:endParaRPr lang="de-DE" sz="1600" dirty="0"/>
          </a:p>
        </p:txBody>
      </p:sp>
      <p:sp>
        <p:nvSpPr>
          <p:cNvPr id="14" name="Pfeil nach rechts 13"/>
          <p:cNvSpPr/>
          <p:nvPr/>
        </p:nvSpPr>
        <p:spPr>
          <a:xfrm>
            <a:off x="1115616" y="19445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475656" y="2452826"/>
            <a:ext cx="601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Rührstab</a:t>
            </a:r>
            <a:r>
              <a:rPr lang="de-DE" sz="2000" dirty="0" smtClean="0"/>
              <a:t> (Größe und Art) muss zum Rührgefäß passen: </a:t>
            </a:r>
            <a:endParaRPr lang="de-DE" sz="16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2895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1475656" y="3748970"/>
            <a:ext cx="699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Problem: Ungeeignet für hochviskose Lösungen oder Mischungen </a:t>
            </a:r>
            <a:br>
              <a:rPr lang="de-DE" sz="2000" dirty="0" smtClean="0"/>
            </a:br>
            <a:r>
              <a:rPr lang="de-DE" sz="2000" dirty="0" smtClean="0"/>
              <a:t>mit hohem Feststoffanteil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75656" y="4757082"/>
            <a:ext cx="391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Mechanischer </a:t>
            </a:r>
            <a:r>
              <a:rPr lang="de-DE" sz="2000" dirty="0" err="1" smtClean="0"/>
              <a:t>Rührer</a:t>
            </a:r>
            <a:r>
              <a:rPr lang="de-DE" sz="2000" dirty="0" smtClean="0"/>
              <a:t> (KPG-</a:t>
            </a:r>
            <a:r>
              <a:rPr lang="de-DE" sz="2000" dirty="0" err="1" smtClean="0"/>
              <a:t>Rührer</a:t>
            </a:r>
            <a:r>
              <a:rPr lang="de-DE" sz="2000" dirty="0" smtClean="0"/>
              <a:t>) </a:t>
            </a:r>
            <a:endParaRPr lang="de-DE" sz="1600" dirty="0"/>
          </a:p>
        </p:txBody>
      </p:sp>
      <p:sp>
        <p:nvSpPr>
          <p:cNvPr id="18" name="Pfeil nach rechts 17"/>
          <p:cNvSpPr/>
          <p:nvPr/>
        </p:nvSpPr>
        <p:spPr>
          <a:xfrm>
            <a:off x="1115616" y="4896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168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KPG-</a:t>
            </a:r>
            <a:r>
              <a:rPr lang="de-DE" sz="2400" b="1" dirty="0" err="1" smtClean="0"/>
              <a:t>Rührer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27584" y="1412776"/>
            <a:ext cx="445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KPG: Kerngezogenes Präzisions-Glasgerät</a:t>
            </a:r>
            <a:endParaRPr lang="de-DE" sz="1600" dirty="0"/>
          </a:p>
        </p:txBody>
      </p:sp>
      <p:sp>
        <p:nvSpPr>
          <p:cNvPr id="13" name="Pfeil nach rechts 12"/>
          <p:cNvSpPr/>
          <p:nvPr/>
        </p:nvSpPr>
        <p:spPr>
          <a:xfrm>
            <a:off x="467544" y="155253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27584" y="1804754"/>
            <a:ext cx="688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Eine geschliffene Glaswelle läuft in einer geschliffenen Glashülse</a:t>
            </a:r>
            <a:br>
              <a:rPr lang="de-DE" sz="2000" dirty="0" smtClean="0"/>
            </a:br>
            <a:r>
              <a:rPr lang="de-DE" sz="2000" dirty="0" smtClean="0"/>
              <a:t>-&gt; Fetten mit speziellem Fett! </a:t>
            </a:r>
            <a:endParaRPr lang="de-DE" sz="1600" dirty="0"/>
          </a:p>
        </p:txBody>
      </p:sp>
      <p:sp>
        <p:nvSpPr>
          <p:cNvPr id="14" name="Pfeil nach rechts 13"/>
          <p:cNvSpPr/>
          <p:nvPr/>
        </p:nvSpPr>
        <p:spPr>
          <a:xfrm>
            <a:off x="467544" y="19445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99592" y="4869160"/>
            <a:ext cx="160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Vakuumdicht </a:t>
            </a:r>
            <a:endParaRPr lang="de-DE" sz="1600" dirty="0"/>
          </a:p>
        </p:txBody>
      </p:sp>
      <p:sp>
        <p:nvSpPr>
          <p:cNvPr id="18" name="Pfeil nach rechts 17"/>
          <p:cNvSpPr/>
          <p:nvPr/>
        </p:nvSpPr>
        <p:spPr>
          <a:xfrm>
            <a:off x="539552" y="500891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9330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183" y="2492896"/>
            <a:ext cx="6028363" cy="41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899592" y="5261138"/>
            <a:ext cx="161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Sehr effizient </a:t>
            </a:r>
            <a:endParaRPr lang="de-DE" sz="1600" dirty="0"/>
          </a:p>
        </p:txBody>
      </p:sp>
      <p:sp>
        <p:nvSpPr>
          <p:cNvPr id="20" name="Pfeil nach rechts 19"/>
          <p:cNvSpPr/>
          <p:nvPr/>
        </p:nvSpPr>
        <p:spPr>
          <a:xfrm>
            <a:off x="539552" y="54008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Wie immer:</a:t>
            </a:r>
          </a:p>
          <a:p>
            <a:r>
              <a:rPr lang="de-DE" sz="2000" dirty="0" smtClean="0"/>
              <a:t>Reaktionskoben in der richtigen Höhe </a:t>
            </a:r>
            <a:r>
              <a:rPr lang="de-DE" sz="2000" b="1" dirty="0" smtClean="0"/>
              <a:t>fest</a:t>
            </a:r>
            <a:r>
              <a:rPr lang="de-DE" sz="2000" dirty="0" smtClean="0"/>
              <a:t> klammern.</a:t>
            </a:r>
          </a:p>
          <a:p>
            <a:endParaRPr lang="de-DE" sz="2000" dirty="0" smtClean="0"/>
          </a:p>
          <a:p>
            <a:r>
              <a:rPr lang="de-DE" sz="2000" dirty="0" smtClean="0"/>
              <a:t>Danach: </a:t>
            </a:r>
            <a:r>
              <a:rPr lang="de-DE" sz="2000" dirty="0" err="1" smtClean="0"/>
              <a:t>Ölbad</a:t>
            </a:r>
            <a:r>
              <a:rPr lang="de-DE" sz="2000" dirty="0" smtClean="0"/>
              <a:t> weg!</a:t>
            </a:r>
          </a:p>
          <a:p>
            <a:endParaRPr lang="de-DE" sz="1600" dirty="0"/>
          </a:p>
        </p:txBody>
      </p:sp>
      <p:pic>
        <p:nvPicPr>
          <p:cNvPr id="14" name="Grafik 13" descr="IMGP1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053"/>
            <a:ext cx="4211960" cy="561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Maß nehmen:</a:t>
            </a:r>
          </a:p>
          <a:p>
            <a:endParaRPr lang="de-DE" sz="2000" dirty="0" smtClean="0"/>
          </a:p>
          <a:p>
            <a:r>
              <a:rPr lang="de-DE" sz="2000" dirty="0" smtClean="0"/>
              <a:t>Passt der </a:t>
            </a:r>
            <a:r>
              <a:rPr lang="de-DE" sz="2000" dirty="0" err="1" smtClean="0"/>
              <a:t>Rührer</a:t>
            </a:r>
            <a:r>
              <a:rPr lang="de-DE" sz="2000" dirty="0" smtClean="0"/>
              <a:t>?</a:t>
            </a:r>
          </a:p>
          <a:p>
            <a:r>
              <a:rPr lang="de-DE" sz="2000" dirty="0" smtClean="0"/>
              <a:t>In welchem Bereich muss die Welle gefettet werden?</a:t>
            </a:r>
          </a:p>
          <a:p>
            <a:endParaRPr lang="de-DE" sz="1600" dirty="0"/>
          </a:p>
        </p:txBody>
      </p:sp>
      <p:pic>
        <p:nvPicPr>
          <p:cNvPr id="10" name="Grafik 9" descr="IMGP1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20755"/>
            <a:ext cx="4227934" cy="563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Welle fetten, unter Drehbewegung in die Hülse einführen.</a:t>
            </a:r>
          </a:p>
          <a:p>
            <a:r>
              <a:rPr lang="de-DE" sz="2000" dirty="0" smtClean="0"/>
              <a:t>Schliff fetten und Hülse mit Welle auf den Kolben setzen.</a:t>
            </a:r>
          </a:p>
          <a:p>
            <a:r>
              <a:rPr lang="de-DE" sz="2000" dirty="0" smtClean="0"/>
              <a:t>Alles senkrecht ausrichten und die Hülse </a:t>
            </a:r>
            <a:r>
              <a:rPr lang="de-DE" sz="2000" b="1" dirty="0" smtClean="0"/>
              <a:t>fest</a:t>
            </a:r>
            <a:r>
              <a:rPr lang="de-DE" sz="2000" dirty="0" smtClean="0"/>
              <a:t> klammern.</a:t>
            </a:r>
          </a:p>
          <a:p>
            <a:r>
              <a:rPr lang="de-DE" sz="2000" dirty="0" smtClean="0"/>
              <a:t>Die Klammer an der Hülse sollte von oben einen leichten Druck ausüben:</a:t>
            </a:r>
          </a:p>
          <a:p>
            <a:r>
              <a:rPr lang="de-DE" sz="2000" dirty="0" smtClean="0"/>
              <a:t>Die Hülse darf unter keinen Umständen aus dem Schliff „</a:t>
            </a:r>
            <a:r>
              <a:rPr lang="de-DE" sz="2000" dirty="0" err="1" smtClean="0"/>
              <a:t>herauswandern</a:t>
            </a:r>
            <a:r>
              <a:rPr lang="de-DE" sz="2000" dirty="0" smtClean="0"/>
              <a:t>“ können.</a:t>
            </a:r>
          </a:p>
          <a:p>
            <a:endParaRPr lang="de-DE" sz="2000" dirty="0" smtClean="0"/>
          </a:p>
          <a:p>
            <a:endParaRPr lang="de-DE" sz="1600" dirty="0"/>
          </a:p>
        </p:txBody>
      </p:sp>
      <p:pic>
        <p:nvPicPr>
          <p:cNvPr id="12" name="Grafik 11" descr="IMGP1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053"/>
            <a:ext cx="4211960" cy="561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Rührmotor über der Apparatur befestigen. Die Antriebswelle muss mit der Rührwelle auf einer Achse liegen.</a:t>
            </a:r>
          </a:p>
          <a:p>
            <a:r>
              <a:rPr lang="de-DE" sz="2000" dirty="0" smtClean="0"/>
              <a:t>Rührmotor schrittweise absenken (vorsichtig!). Die Welle wird dabei etwa 2-3 cm in das Schlauchstück eingeführt.</a:t>
            </a:r>
          </a:p>
          <a:p>
            <a:r>
              <a:rPr lang="de-DE" sz="2000" dirty="0" smtClean="0"/>
              <a:t>Position des Rührblatts überprüfen:</a:t>
            </a:r>
          </a:p>
          <a:p>
            <a:r>
              <a:rPr lang="de-DE" sz="2000" dirty="0" smtClean="0"/>
              <a:t>So tief wie möglich, aber keine direkte Berührung mit dem Kolben (einige mm „Luft“), dann sichern.</a:t>
            </a:r>
          </a:p>
          <a:p>
            <a:r>
              <a:rPr lang="de-DE" sz="2000" dirty="0" smtClean="0"/>
              <a:t>Alles gerade richten, Klammern nochmal festziehen und:</a:t>
            </a:r>
          </a:p>
          <a:p>
            <a:r>
              <a:rPr lang="de-DE" sz="2000" dirty="0" smtClean="0"/>
              <a:t>Probelauf! Es darf nichts „Eiern“!</a:t>
            </a:r>
            <a:endParaRPr lang="de-DE" sz="1600" dirty="0"/>
          </a:p>
        </p:txBody>
      </p:sp>
      <p:pic>
        <p:nvPicPr>
          <p:cNvPr id="10" name="Grafik 9" descr="IMGP1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053"/>
            <a:ext cx="4211960" cy="561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Schliffhähne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3429000"/>
            <a:ext cx="5254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Schliffhähne müssen unbedingt gefettet werden,</a:t>
            </a:r>
            <a:br>
              <a:rPr lang="de-DE" sz="2000" dirty="0" smtClean="0"/>
            </a:br>
            <a:r>
              <a:rPr lang="de-DE" sz="2000" dirty="0" smtClean="0"/>
              <a:t>nur so sind sie dicht und leicht beweglich.</a:t>
            </a:r>
            <a:br>
              <a:rPr lang="de-DE" sz="2000" dirty="0" smtClean="0"/>
            </a:br>
            <a:r>
              <a:rPr lang="de-DE" sz="2000" dirty="0" smtClean="0"/>
              <a:t>Achtung: Die Bohrung muss frei bleiben!!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35687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547664" y="4581128"/>
            <a:ext cx="549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Plastiksicherungsmutter nicht zu fest anziehen!</a:t>
            </a:r>
            <a:endParaRPr lang="de-DE" sz="2000" dirty="0"/>
          </a:p>
        </p:txBody>
      </p:sp>
      <p:sp>
        <p:nvSpPr>
          <p:cNvPr id="16" name="Pfeil nach rechts 15"/>
          <p:cNvSpPr/>
          <p:nvPr/>
        </p:nvSpPr>
        <p:spPr>
          <a:xfrm>
            <a:off x="1187624" y="472088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072486" y="5085184"/>
            <a:ext cx="249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Fettfreie Alternativen: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144494" y="5517232"/>
            <a:ext cx="5959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 Schliffhähne mit PTFE-</a:t>
            </a:r>
            <a:r>
              <a:rPr lang="de-DE" sz="2000" dirty="0" err="1" smtClean="0"/>
              <a:t>Kücken</a:t>
            </a:r>
            <a:r>
              <a:rPr lang="de-DE" sz="2000" dirty="0" smtClean="0"/>
              <a:t> und polierter Glashülse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 Spindelhähne</a:t>
            </a:r>
            <a:endParaRPr lang="de-DE" sz="2000" dirty="0"/>
          </a:p>
        </p:txBody>
      </p:sp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1072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Jetzt geht‘s weiter:</a:t>
            </a:r>
          </a:p>
          <a:p>
            <a:r>
              <a:rPr lang="de-DE" sz="2000" dirty="0" smtClean="0"/>
              <a:t>Kühler aufsetzen, er darf nirgendwo anecken, auch nicht an der Sicherung der Schlauchwelle.</a:t>
            </a:r>
          </a:p>
          <a:p>
            <a:r>
              <a:rPr lang="de-DE" sz="2000" dirty="0" smtClean="0"/>
              <a:t>Notfalls kann durch einen Anschütz-Aufsatz Platz geschaffen werden: </a:t>
            </a:r>
            <a:endParaRPr lang="de-DE" sz="1600" dirty="0"/>
          </a:p>
        </p:txBody>
      </p:sp>
      <p:pic>
        <p:nvPicPr>
          <p:cNvPr id="13" name="Grafik 12" descr="IMGP1496.JPG"/>
          <p:cNvPicPr>
            <a:picLocks noChangeAspect="1"/>
          </p:cNvPicPr>
          <p:nvPr/>
        </p:nvPicPr>
        <p:blipFill>
          <a:blip r:embed="rId3" cstate="print"/>
          <a:srcRect l="29400" t="43049" r="27201" b="22301"/>
          <a:stretch>
            <a:fillRect/>
          </a:stretch>
        </p:blipFill>
        <p:spPr>
          <a:xfrm>
            <a:off x="4572000" y="3868507"/>
            <a:ext cx="2808312" cy="2989493"/>
          </a:xfrm>
          <a:prstGeom prst="rect">
            <a:avLst/>
          </a:prstGeom>
        </p:spPr>
      </p:pic>
      <p:pic>
        <p:nvPicPr>
          <p:cNvPr id="14" name="Grafik 13" descr="IMGP1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408391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Kühler </a:t>
            </a:r>
            <a:r>
              <a:rPr lang="de-DE" sz="2000" b="1" dirty="0" smtClean="0"/>
              <a:t>locker</a:t>
            </a:r>
            <a:r>
              <a:rPr lang="de-DE" sz="2000" dirty="0" smtClean="0"/>
              <a:t> klammern und Schliffe sichern, danach nochmal ein Probelauf.</a:t>
            </a:r>
          </a:p>
          <a:p>
            <a:endParaRPr lang="de-DE" sz="2000" dirty="0" smtClean="0"/>
          </a:p>
          <a:p>
            <a:r>
              <a:rPr lang="de-DE" sz="2000" dirty="0" smtClean="0"/>
              <a:t>Alles OK? </a:t>
            </a:r>
          </a:p>
          <a:p>
            <a:r>
              <a:rPr lang="de-DE" sz="2000" dirty="0" smtClean="0"/>
              <a:t>Dann Wasserkühlung anschließen und testen. Die Wasserschläuche am besten hinter die Stativ-Querstangen führen.</a:t>
            </a:r>
          </a:p>
          <a:p>
            <a:endParaRPr lang="de-DE" sz="2000" dirty="0" smtClean="0"/>
          </a:p>
          <a:p>
            <a:r>
              <a:rPr lang="de-DE" sz="2000" dirty="0" smtClean="0"/>
              <a:t>Apparatur steht.</a:t>
            </a:r>
            <a:endParaRPr lang="de-DE" sz="1600" dirty="0"/>
          </a:p>
        </p:txBody>
      </p:sp>
      <p:pic>
        <p:nvPicPr>
          <p:cNvPr id="12" name="Grafik 11" descr="IMGP1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029912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80475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Reagentien</a:t>
            </a:r>
            <a:r>
              <a:rPr lang="de-DE" sz="2000" dirty="0" smtClean="0"/>
              <a:t> einfüllen, immer mit Trichter!</a:t>
            </a:r>
          </a:p>
          <a:p>
            <a:endParaRPr lang="de-DE" sz="2000" dirty="0" smtClean="0"/>
          </a:p>
          <a:p>
            <a:r>
              <a:rPr lang="de-DE" sz="2000" dirty="0" smtClean="0"/>
              <a:t>Für Feststoffe den Feststofftrichter verwenden:</a:t>
            </a:r>
          </a:p>
          <a:p>
            <a:r>
              <a:rPr lang="de-DE" sz="2000" dirty="0" smtClean="0"/>
              <a:t>Wenn man etwas Lösungsmittel zurückbehält kann man damit die Feststoffe aus dem Trichter nachwaschen.</a:t>
            </a:r>
            <a:endParaRPr lang="de-DE" sz="1600" dirty="0"/>
          </a:p>
        </p:txBody>
      </p:sp>
      <p:pic>
        <p:nvPicPr>
          <p:cNvPr id="10" name="Grafik 9" descr="IMGP1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083918" cy="5445224"/>
          </a:xfrm>
          <a:prstGeom prst="rect">
            <a:avLst/>
          </a:prstGeom>
        </p:spPr>
      </p:pic>
      <p:pic>
        <p:nvPicPr>
          <p:cNvPr id="13" name="Grafik 12" descr="IMGP1499.JPG"/>
          <p:cNvPicPr>
            <a:picLocks noChangeAspect="1"/>
          </p:cNvPicPr>
          <p:nvPr/>
        </p:nvPicPr>
        <p:blipFill>
          <a:blip r:embed="rId4" cstate="print"/>
          <a:srcRect l="50000" t="45800" r="22000" b="34250"/>
          <a:stretch>
            <a:fillRect/>
          </a:stretch>
        </p:blipFill>
        <p:spPr>
          <a:xfrm>
            <a:off x="4571999" y="4365104"/>
            <a:ext cx="262410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74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Apparatur mit KPG-</a:t>
            </a:r>
            <a:r>
              <a:rPr lang="de-DE" sz="2400" b="1" dirty="0" err="1" smtClean="0"/>
              <a:t>Rührer</a:t>
            </a:r>
            <a:r>
              <a:rPr lang="de-DE" sz="2400" b="1" dirty="0" smtClean="0"/>
              <a:t> (Aufbau)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1412776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Den freien Schliff mit einem Glasstopfen verschließen (Fetten nicht vergessen!)</a:t>
            </a:r>
          </a:p>
          <a:p>
            <a:r>
              <a:rPr lang="de-DE" sz="2000" dirty="0" smtClean="0"/>
              <a:t>Der Schliff muss aber sauber sein, notfalls abwischen.</a:t>
            </a:r>
          </a:p>
          <a:p>
            <a:endParaRPr lang="de-DE" sz="2000" dirty="0" smtClean="0"/>
          </a:p>
          <a:p>
            <a:r>
              <a:rPr lang="de-DE" sz="2000" dirty="0" smtClean="0"/>
              <a:t>Falls ein Innenthermometer benötigt wird: Nie ein Schliffthermometer verwenden, sondern ein chemisches Thermometer mit </a:t>
            </a:r>
            <a:r>
              <a:rPr lang="de-DE" sz="2000" dirty="0" err="1" smtClean="0"/>
              <a:t>Qickfit</a:t>
            </a:r>
            <a:r>
              <a:rPr lang="de-DE" sz="2000" dirty="0" smtClean="0"/>
              <a:t> passend einführen, nicht auf Spannung.</a:t>
            </a:r>
          </a:p>
          <a:p>
            <a:r>
              <a:rPr lang="de-DE" sz="2000" dirty="0" smtClean="0"/>
              <a:t>Das Thermometer sollte in die Mischung tauchen oder wenigstens beim Rühren umspült werden.</a:t>
            </a:r>
          </a:p>
          <a:p>
            <a:endParaRPr lang="de-DE" sz="2000" dirty="0" smtClean="0"/>
          </a:p>
          <a:p>
            <a:r>
              <a:rPr lang="de-DE" sz="2000" dirty="0" smtClean="0"/>
              <a:t>Danach: </a:t>
            </a:r>
            <a:r>
              <a:rPr lang="de-DE" sz="2000" dirty="0" err="1" smtClean="0"/>
              <a:t>Heizbad</a:t>
            </a:r>
            <a:r>
              <a:rPr lang="de-DE" sz="2000" dirty="0" smtClean="0"/>
              <a:t> ran, los geht‘s.</a:t>
            </a:r>
            <a:endParaRPr lang="de-DE" sz="1600" dirty="0"/>
          </a:p>
        </p:txBody>
      </p:sp>
      <p:pic>
        <p:nvPicPr>
          <p:cNvPr id="12" name="Grafik 11" descr="IMGP1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8064"/>
            <a:ext cx="4139952" cy="551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28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Destillation: Die Realität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547664" y="1484784"/>
            <a:ext cx="6509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Auch unterhalb des Siedepunkts besitzen Flüssigkeiten einen</a:t>
            </a:r>
            <a:br>
              <a:rPr lang="de-DE" sz="2000" dirty="0" smtClean="0"/>
            </a:br>
            <a:r>
              <a:rPr lang="de-DE" sz="2000" dirty="0" smtClean="0"/>
              <a:t>merklichen Dampfdruck =&gt; </a:t>
            </a:r>
            <a:br>
              <a:rPr lang="de-DE" sz="2000" dirty="0" smtClean="0"/>
            </a:br>
            <a:r>
              <a:rPr lang="de-DE" sz="2000" dirty="0" smtClean="0"/>
              <a:t>Der Dampf von Mischungen ist auch eine Mischung</a:t>
            </a:r>
            <a:endParaRPr lang="de-DE" sz="2000" dirty="0"/>
          </a:p>
        </p:txBody>
      </p:sp>
      <p:sp>
        <p:nvSpPr>
          <p:cNvPr id="12" name="Pfeil nach rechts 11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16" y="3265820"/>
            <a:ext cx="224790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4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65820"/>
            <a:ext cx="2245995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4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65820"/>
            <a:ext cx="228981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23"/>
          <p:cNvSpPr/>
          <p:nvPr/>
        </p:nvSpPr>
        <p:spPr>
          <a:xfrm>
            <a:off x="899592" y="5714092"/>
            <a:ext cx="243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Gesamt- und Partialdrucke</a:t>
            </a:r>
            <a:br>
              <a:rPr lang="de-DE" sz="1400" dirty="0" smtClean="0"/>
            </a:br>
            <a:r>
              <a:rPr lang="de-DE" sz="1400" dirty="0" smtClean="0"/>
              <a:t>T = 20 °C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3609020" y="5714092"/>
            <a:ext cx="1925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Dampfdruckdiagramm</a:t>
            </a:r>
            <a:br>
              <a:rPr lang="de-DE" sz="1400" dirty="0" smtClean="0"/>
            </a:br>
            <a:r>
              <a:rPr lang="de-DE" sz="1400" dirty="0" smtClean="0"/>
              <a:t>T = 20 °C</a:t>
            </a:r>
            <a:endParaRPr lang="de-DE" sz="1400" dirty="0"/>
          </a:p>
        </p:txBody>
      </p:sp>
      <p:sp>
        <p:nvSpPr>
          <p:cNvPr id="26" name="Rechteck 25"/>
          <p:cNvSpPr/>
          <p:nvPr/>
        </p:nvSpPr>
        <p:spPr>
          <a:xfrm>
            <a:off x="6372200" y="5714092"/>
            <a:ext cx="14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Siedediagramm</a:t>
            </a:r>
            <a:br>
              <a:rPr lang="de-DE" sz="1400" dirty="0" smtClean="0"/>
            </a:br>
            <a:r>
              <a:rPr lang="de-DE" sz="1400" dirty="0" smtClean="0"/>
              <a:t>p = 1013 </a:t>
            </a:r>
            <a:r>
              <a:rPr lang="de-DE" sz="1400" dirty="0" err="1" smtClean="0"/>
              <a:t>hPa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1043608" y="2761764"/>
            <a:ext cx="428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Beispiel: Mischungen von Benzol und Toluol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379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Destillation: Siedediagramm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 descr="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406" y="2315108"/>
            <a:ext cx="6577930" cy="41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547664" y="1484784"/>
            <a:ext cx="4250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Trennung durch mehrfache Destillation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778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Rektifikation: Mehrstufendestillation in „einem Aufwasch“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547664" y="1804754"/>
            <a:ext cx="5429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Destillat des 1. </a:t>
            </a:r>
            <a:r>
              <a:rPr lang="de-DE" sz="2000" dirty="0" err="1" smtClean="0"/>
              <a:t>Destillationschritts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wird in der Kolonne aufgefangen (1. Boden)</a:t>
            </a:r>
            <a:br>
              <a:rPr lang="de-DE" sz="2000" dirty="0" smtClean="0"/>
            </a:br>
            <a:r>
              <a:rPr lang="de-DE" sz="2000" dirty="0" smtClean="0"/>
              <a:t>Die leichter flüchtige Komponente ist angereichert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19445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115616" y="1412776"/>
            <a:ext cx="371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Prinzip von Destillationskolonnen: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544796" y="2780928"/>
            <a:ext cx="423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1. Boden wird vom aufsteigendem </a:t>
            </a:r>
            <a:br>
              <a:rPr lang="de-DE" sz="2000" dirty="0" smtClean="0"/>
            </a:br>
            <a:r>
              <a:rPr lang="de-DE" sz="2000" dirty="0" smtClean="0"/>
              <a:t>Dampf erhitzt: 2. </a:t>
            </a:r>
            <a:r>
              <a:rPr lang="de-DE" sz="2000" dirty="0" err="1" smtClean="0"/>
              <a:t>Destillationschritt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4756" y="292068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47664" y="3501008"/>
            <a:ext cx="4768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Destillat wird im 2. Boden aufgefangen. </a:t>
            </a:r>
            <a:br>
              <a:rPr lang="de-DE" sz="2000" dirty="0" smtClean="0"/>
            </a:br>
            <a:r>
              <a:rPr lang="de-DE" sz="2000" dirty="0" smtClean="0"/>
              <a:t>Die leichter flüchtige Komponente ist</a:t>
            </a:r>
            <a:br>
              <a:rPr lang="de-DE" sz="2000" dirty="0" smtClean="0"/>
            </a:br>
            <a:r>
              <a:rPr lang="de-DE" sz="2000" dirty="0" smtClean="0"/>
              <a:t>weiter angereichert.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1187624" y="364076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547664" y="4501569"/>
            <a:ext cx="4367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2. Boden wird vom aufsteigendem </a:t>
            </a:r>
            <a:br>
              <a:rPr lang="de-DE" sz="2000" dirty="0" smtClean="0"/>
            </a:br>
            <a:r>
              <a:rPr lang="de-DE" sz="2000" dirty="0" smtClean="0"/>
              <a:t>Dampf erhitzt, </a:t>
            </a:r>
            <a:r>
              <a:rPr lang="de-DE" sz="2000" dirty="0" err="1" smtClean="0"/>
              <a:t>usw</a:t>
            </a:r>
            <a:r>
              <a:rPr lang="de-DE" sz="2000" dirty="0" smtClean="0"/>
              <a:t>… 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1187624" y="4641327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547664" y="5229200"/>
            <a:ext cx="456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Temperatur in der Kolonne nimmt von</a:t>
            </a:r>
            <a:br>
              <a:rPr lang="de-DE" sz="2000" dirty="0" smtClean="0"/>
            </a:br>
            <a:r>
              <a:rPr lang="de-DE" sz="2000" dirty="0" smtClean="0"/>
              <a:t>unten nach oben ab.</a:t>
            </a:r>
            <a:endParaRPr lang="de-DE" sz="2000" dirty="0"/>
          </a:p>
        </p:txBody>
      </p:sp>
      <p:sp>
        <p:nvSpPr>
          <p:cNvPr id="24" name="Pfeil nach rechts 23"/>
          <p:cNvSpPr/>
          <p:nvPr/>
        </p:nvSpPr>
        <p:spPr>
          <a:xfrm>
            <a:off x="1187624" y="536895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23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Destillationskolonnen im Labor: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67544" y="6021288"/>
            <a:ext cx="187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Vigreuxkolonne</a:t>
            </a:r>
            <a:endParaRPr lang="de-DE" sz="2000" dirty="0"/>
          </a:p>
        </p:txBody>
      </p:sp>
      <p:pic>
        <p:nvPicPr>
          <p:cNvPr id="6146" name="Picture 2" descr="4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2270"/>
            <a:ext cx="1021037" cy="46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4_1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58874"/>
            <a:ext cx="1008112" cy="469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4355976" y="1556792"/>
            <a:ext cx="370402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1600" dirty="0" smtClean="0"/>
              <a:t>Wirksame Höhe der Kolonnen: 20–120 cm</a:t>
            </a:r>
            <a:br>
              <a:rPr lang="de-DE" sz="1600" dirty="0" smtClean="0"/>
            </a:br>
            <a:r>
              <a:rPr lang="de-DE" sz="1600" dirty="0" smtClean="0"/>
              <a:t>Trennstufenhöhe: einige cm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 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1	Vakuummantel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2	Stützringe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3	Vakuumabschmelzung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4	Schliffanschlüsse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5	Dornartige Glasausbuchtungen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6	Füllkörper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 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 </a:t>
            </a:r>
          </a:p>
          <a:p>
            <a:pPr>
              <a:tabLst>
                <a:tab pos="266700" algn="l"/>
              </a:tabLst>
            </a:pPr>
            <a:r>
              <a:rPr lang="de-DE" sz="1600" dirty="0" smtClean="0"/>
              <a:t>Häufig verwendete Füllkörper:</a:t>
            </a:r>
          </a:p>
          <a:p>
            <a:pPr>
              <a:tabLst>
                <a:tab pos="266700" algn="l"/>
              </a:tabLst>
            </a:pP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2339752" y="6021288"/>
            <a:ext cx="207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Füllkörperkolonne</a:t>
            </a:r>
            <a:endParaRPr lang="de-DE" sz="2000" dirty="0"/>
          </a:p>
        </p:txBody>
      </p:sp>
      <p:pic>
        <p:nvPicPr>
          <p:cNvPr id="6149" name="Picture 5" descr="4_1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653136"/>
            <a:ext cx="3168352" cy="16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605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Destillation: Und es kommt noch schlimmer….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14806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547664" y="1484784"/>
            <a:ext cx="6470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Intermolekulare Wechselwirkungen zwischen verschiedenen</a:t>
            </a:r>
            <a:br>
              <a:rPr lang="de-DE" sz="2000" dirty="0" smtClean="0"/>
            </a:br>
            <a:r>
              <a:rPr lang="de-DE" sz="2000" dirty="0" smtClean="0"/>
              <a:t>Substanzen: Nichtideale Mischungen bilden Azeotrope</a:t>
            </a:r>
            <a:endParaRPr lang="de-DE" sz="2000" dirty="0"/>
          </a:p>
        </p:txBody>
      </p:sp>
      <p:sp>
        <p:nvSpPr>
          <p:cNvPr id="12" name="Pfeil nach rechts 11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547664" y="2204864"/>
            <a:ext cx="6236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Vollständige Trennung durch Destillation ist nicht möglich!</a:t>
            </a:r>
            <a:endParaRPr lang="de-DE" sz="2000" dirty="0"/>
          </a:p>
        </p:txBody>
      </p:sp>
      <p:sp>
        <p:nvSpPr>
          <p:cNvPr id="19" name="Pfeil nach rechts 18"/>
          <p:cNvSpPr/>
          <p:nvPr/>
        </p:nvSpPr>
        <p:spPr>
          <a:xfrm>
            <a:off x="1187624" y="234462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794" name="Picture 2" descr="4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932" y="3320364"/>
            <a:ext cx="2992127" cy="29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4_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348" y="3309342"/>
            <a:ext cx="2947020" cy="29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899592" y="2924944"/>
            <a:ext cx="4923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Siedediagramme nichtidealer Mischungen (p = 1013 </a:t>
            </a:r>
            <a:r>
              <a:rPr lang="de-DE" sz="1600" dirty="0" err="1" smtClean="0"/>
              <a:t>hPa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29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Sichern von Schliffverbindungen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5977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Schliffverbindungen können mit Klemmen oder Federn</a:t>
            </a:r>
            <a:br>
              <a:rPr lang="de-DE" sz="2000" dirty="0" smtClean="0"/>
            </a:br>
            <a:r>
              <a:rPr lang="de-DE" sz="2000" dirty="0" smtClean="0"/>
              <a:t>gegen Auseinandergleiten gesichert werden: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73313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547664" y="3801234"/>
            <a:ext cx="3130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Aber:</a:t>
            </a:r>
            <a:r>
              <a:rPr lang="de-DE" sz="2000" dirty="0" smtClean="0"/>
              <a:t> Geklammerte Schliffe </a:t>
            </a:r>
            <a:br>
              <a:rPr lang="de-DE" sz="2000" dirty="0" smtClean="0"/>
            </a:br>
            <a:r>
              <a:rPr lang="de-DE" sz="2000" dirty="0" smtClean="0"/>
              <a:t>mit zusätzlicher Klemme </a:t>
            </a:r>
            <a:br>
              <a:rPr lang="de-DE" sz="2000" dirty="0" smtClean="0"/>
            </a:br>
            <a:r>
              <a:rPr lang="de-DE" sz="2000" dirty="0" smtClean="0"/>
              <a:t>sind Unsinn: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39409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lsche_klam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7794" y="3429000"/>
            <a:ext cx="230051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08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Klammern von Apparaturen (I)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1484784"/>
            <a:ext cx="7181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einzelnen Bauteile einer Apparatur werden mit Stativklammern</a:t>
            </a:r>
            <a:br>
              <a:rPr lang="de-DE" sz="2000" dirty="0" smtClean="0"/>
            </a:br>
            <a:r>
              <a:rPr lang="de-DE" sz="2000" dirty="0" smtClean="0"/>
              <a:t>befestigt. </a:t>
            </a:r>
            <a:endParaRPr lang="de-DE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1187624" y="162454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547664" y="3665154"/>
            <a:ext cx="6535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Apparaturen werden immer von unten nach oben aufgebaut.</a:t>
            </a:r>
            <a:br>
              <a:rPr lang="de-DE" sz="2000" dirty="0" smtClean="0"/>
            </a:br>
            <a:r>
              <a:rPr lang="de-DE" sz="2000" dirty="0" smtClean="0"/>
              <a:t>Die unterste Klammer trägt die Apparatur.</a:t>
            </a:r>
            <a:endParaRPr lang="de-DE" sz="2000" dirty="0"/>
          </a:p>
        </p:txBody>
      </p:sp>
      <p:sp>
        <p:nvSpPr>
          <p:cNvPr id="15" name="Pfeil nach rechts 14"/>
          <p:cNvSpPr/>
          <p:nvPr/>
        </p:nvSpPr>
        <p:spPr>
          <a:xfrm>
            <a:off x="1187624" y="37969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47664" y="4305290"/>
            <a:ext cx="6230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Sowohl Klammern als auch die Kreuzdoppelmuffen sollten</a:t>
            </a:r>
            <a:br>
              <a:rPr lang="de-DE" sz="2000" dirty="0" smtClean="0"/>
            </a:br>
            <a:r>
              <a:rPr lang="de-DE" sz="2000" dirty="0" smtClean="0"/>
              <a:t>immer in die gleiche Richtung zeigen.</a:t>
            </a:r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>
            <a:off x="1187624" y="444504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544796" y="2215126"/>
            <a:ext cx="4945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Geklammert werden in der Regel die Schliffe. </a:t>
            </a:r>
            <a:br>
              <a:rPr lang="de-DE" sz="2000" dirty="0" smtClean="0"/>
            </a:br>
            <a:r>
              <a:rPr lang="de-DE" sz="2000" dirty="0" smtClean="0"/>
              <a:t>Der Schliffwulst sitzt auf den Backen der </a:t>
            </a:r>
            <a:br>
              <a:rPr lang="de-DE" sz="2000" dirty="0" smtClean="0"/>
            </a:br>
            <a:r>
              <a:rPr lang="de-DE" sz="2000" dirty="0" smtClean="0"/>
              <a:t>Klammer.</a:t>
            </a:r>
            <a:endParaRPr lang="de-DE" sz="2000" dirty="0"/>
          </a:p>
        </p:txBody>
      </p:sp>
      <p:sp>
        <p:nvSpPr>
          <p:cNvPr id="21" name="Pfeil nach rechts 20"/>
          <p:cNvSpPr/>
          <p:nvPr/>
        </p:nvSpPr>
        <p:spPr>
          <a:xfrm>
            <a:off x="1184756" y="235488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547664" y="4953362"/>
            <a:ext cx="5728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Kühler und Tropftrichter im oberen Drittel klammern,</a:t>
            </a:r>
            <a:br>
              <a:rPr lang="de-DE" sz="2000" dirty="0" smtClean="0"/>
            </a:br>
            <a:r>
              <a:rPr lang="de-DE" sz="2000" dirty="0" smtClean="0"/>
              <a:t>aber nur locker!</a:t>
            </a:r>
            <a:endParaRPr lang="de-DE" sz="2000" dirty="0"/>
          </a:p>
        </p:txBody>
      </p:sp>
      <p:sp>
        <p:nvSpPr>
          <p:cNvPr id="20" name="Pfeil nach rechts 19"/>
          <p:cNvSpPr/>
          <p:nvPr/>
        </p:nvSpPr>
        <p:spPr>
          <a:xfrm>
            <a:off x="1187624" y="50931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959" y="11"/>
            <a:ext cx="9036041" cy="650069"/>
            <a:chOff x="107959" y="11"/>
            <a:chExt cx="9036041" cy="650069"/>
          </a:xfrm>
        </p:grpSpPr>
        <p:pic>
          <p:nvPicPr>
            <p:cNvPr id="3" name="Picture 18" descr="Bild3_"/>
            <p:cNvPicPr>
              <a:picLocks noChangeAspect="1" noChangeArrowheads="1"/>
            </p:cNvPicPr>
            <p:nvPr/>
          </p:nvPicPr>
          <p:blipFill>
            <a:blip r:embed="rId2" cstate="print"/>
            <a:srcRect b="29865"/>
            <a:stretch>
              <a:fillRect/>
            </a:stretch>
          </p:blipFill>
          <p:spPr bwMode="auto">
            <a:xfrm>
              <a:off x="107959" y="81133"/>
              <a:ext cx="1711323" cy="568947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964732" y="11"/>
              <a:ext cx="8179268" cy="323374"/>
              <a:chOff x="850" y="0"/>
              <a:chExt cx="4058" cy="254"/>
            </a:xfrm>
          </p:grpSpPr>
          <p:sp>
            <p:nvSpPr>
              <p:cNvPr id="5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50" y="0"/>
                <a:ext cx="2029" cy="25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79" y="0"/>
                <a:ext cx="2029" cy="254"/>
              </a:xfrm>
              <a:prstGeom prst="rect">
                <a:avLst/>
              </a:prstGeom>
              <a:solidFill>
                <a:srgbClr val="0087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971600" y="764704"/>
            <a:ext cx="416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Klammern von Apparaturen (II)</a:t>
            </a:r>
            <a:endParaRPr lang="de-D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19815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1844824"/>
            <a:ext cx="20788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1259632" y="4725144"/>
            <a:ext cx="105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Richtig</a:t>
            </a:r>
            <a:endParaRPr lang="de-DE" sz="2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898294" y="4797152"/>
            <a:ext cx="96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Falsch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444208" y="4797152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Völlig falsch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347864" y="5445224"/>
            <a:ext cx="228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Klammer zu klein,</a:t>
            </a:r>
          </a:p>
          <a:p>
            <a:r>
              <a:rPr lang="de-DE" dirty="0" smtClean="0"/>
              <a:t>das unter Bauteil kann</a:t>
            </a:r>
            <a:br>
              <a:rPr lang="de-DE" dirty="0" smtClean="0"/>
            </a:br>
            <a:r>
              <a:rPr lang="de-DE" dirty="0" smtClean="0"/>
              <a:t>absacken.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868144" y="5517232"/>
            <a:ext cx="279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Klammer drückt auf den</a:t>
            </a:r>
            <a:br>
              <a:rPr lang="de-DE" dirty="0" smtClean="0"/>
            </a:br>
            <a:r>
              <a:rPr lang="de-DE" dirty="0" smtClean="0"/>
              <a:t>Kolbenhals --&gt; Bruchgefahr!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Microsoft Office PowerPoint</Application>
  <PresentationFormat>Bildschirmpräsentation (4:3)</PresentationFormat>
  <Paragraphs>417</Paragraphs>
  <Slides>68</Slides>
  <Notes>0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68</vt:i4>
      </vt:variant>
    </vt:vector>
  </HeadingPairs>
  <TitlesOfParts>
    <vt:vector size="71" baseType="lpstr">
      <vt:lpstr>Larissa-Design</vt:lpstr>
      <vt:lpstr>Equation</vt:lpstr>
      <vt:lpstr>CS ChemDraw Drawing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</vt:vector>
  </TitlesOfParts>
  <Company>Universität Regensburg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krp05135</dc:creator>
  <cp:lastModifiedBy>krp05135</cp:lastModifiedBy>
  <cp:revision>145</cp:revision>
  <dcterms:created xsi:type="dcterms:W3CDTF">2011-09-06T15:26:33Z</dcterms:created>
  <dcterms:modified xsi:type="dcterms:W3CDTF">2012-09-18T05:49:18Z</dcterms:modified>
</cp:coreProperties>
</file>