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p05135" initials="pk" lastIdx="1" clrIdx="0">
    <p:extLst>
      <p:ext uri="{19B8F6BF-5375-455C-9EA6-DF929625EA0E}">
        <p15:presenceInfo xmlns:p15="http://schemas.microsoft.com/office/powerpoint/2012/main" userId="krp0513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0" d="100"/>
          <a:sy n="80" d="100"/>
        </p:scale>
        <p:origin x="10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5-01T17:27:23.24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2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2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86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69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2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4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0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30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44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66AF-1574-4642-828B-53B82F1CD24D}" type="datetimeFigureOut">
              <a:rPr lang="de-DE" smtClean="0"/>
              <a:t>01.05.2022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5E10-07AC-4474-BB38-82605A75B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0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b="1" dirty="0" smtClean="0">
                <a:latin typeface="+mn-lt"/>
              </a:rPr>
              <a:t>Säurekatalysierte Veresterung von Benzoesäure zu Benzoesäureethylester</a:t>
            </a:r>
            <a:endParaRPr lang="de-DE" sz="4400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57820"/>
            <a:ext cx="6858000" cy="1655762"/>
          </a:xfrm>
        </p:spPr>
        <p:txBody>
          <a:bodyPr/>
          <a:lstStyle/>
          <a:p>
            <a:r>
              <a:rPr lang="de-DE" dirty="0" smtClean="0"/>
              <a:t>Max Mustermann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97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911555"/>
              </p:ext>
            </p:extLst>
          </p:nvPr>
        </p:nvGraphicFramePr>
        <p:xfrm>
          <a:off x="814719" y="837339"/>
          <a:ext cx="7694199" cy="171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S ChemDraw Drawing" r:id="rId3" imgW="5129466" imgH="1141236" progId="ChemDraw.Document.6.0">
                  <p:embed/>
                </p:oleObj>
              </mc:Choice>
              <mc:Fallback>
                <p:oleObj name="CS ChemDraw Drawing" r:id="rId3" imgW="5129466" imgH="11412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719" y="837339"/>
                        <a:ext cx="7694199" cy="171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50001"/>
              </p:ext>
            </p:extLst>
          </p:nvPr>
        </p:nvGraphicFramePr>
        <p:xfrm>
          <a:off x="814719" y="3230244"/>
          <a:ext cx="7440637" cy="143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9849">
                  <a:extLst>
                    <a:ext uri="{9D8B030D-6E8A-4147-A177-3AD203B41FA5}">
                      <a16:colId xmlns:a16="http://schemas.microsoft.com/office/drawing/2014/main" val="3796368445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val="3856206979"/>
                    </a:ext>
                  </a:extLst>
                </a:gridCol>
                <a:gridCol w="1493542">
                  <a:extLst>
                    <a:ext uri="{9D8B030D-6E8A-4147-A177-3AD203B41FA5}">
                      <a16:colId xmlns:a16="http://schemas.microsoft.com/office/drawing/2014/main" val="4100483322"/>
                    </a:ext>
                  </a:extLst>
                </a:gridCol>
                <a:gridCol w="1751933">
                  <a:extLst>
                    <a:ext uri="{9D8B030D-6E8A-4147-A177-3AD203B41FA5}">
                      <a16:colId xmlns:a16="http://schemas.microsoft.com/office/drawing/2014/main" val="1655218425"/>
                    </a:ext>
                  </a:extLst>
                </a:gridCol>
              </a:tblGrid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Substanz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Menge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Stoffmenge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916200"/>
                  </a:ext>
                </a:extLst>
              </a:tr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Benzoesäure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12.2 g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100 mmol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 equiv.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800100"/>
                  </a:ext>
                </a:extLst>
              </a:tr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Ethanol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40 mL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686 mmol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6.9 equiv.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931102"/>
                  </a:ext>
                </a:extLst>
              </a:tr>
              <a:tr h="359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Konz. Schwefelsäure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1.0 </a:t>
                      </a:r>
                      <a:r>
                        <a:rPr lang="de-DE" sz="2000" dirty="0" err="1">
                          <a:effectLst/>
                        </a:rPr>
                        <a:t>mL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20 mmol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0.2 </a:t>
                      </a:r>
                      <a:r>
                        <a:rPr lang="de-DE" sz="2000" dirty="0" err="1">
                          <a:effectLst/>
                        </a:rPr>
                        <a:t>equiv</a:t>
                      </a:r>
                      <a:r>
                        <a:rPr lang="de-DE" sz="2000" dirty="0">
                          <a:effectLst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525787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14719" y="2830134"/>
            <a:ext cx="158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Ansatzgröße: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14719" y="4953002"/>
            <a:ext cx="77460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Durchführung:</a:t>
            </a:r>
          </a:p>
          <a:p>
            <a:r>
              <a:rPr lang="de-DE" sz="2000" dirty="0" smtClean="0"/>
              <a:t>Einfache Rückflussapparatur mit Trockenrohr, 4 h unter Rückfluss erhitzt.</a:t>
            </a:r>
            <a:endParaRPr lang="de-DE" sz="20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17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78051" y="1015703"/>
            <a:ext cx="680346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Aufarbeitung: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Überschüssiges Ethanol wurde </a:t>
            </a:r>
            <a:r>
              <a:rPr lang="de-DE" sz="2000" dirty="0" err="1" smtClean="0"/>
              <a:t>abdestilliert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 Eiswasser </a:t>
            </a:r>
            <a:r>
              <a:rPr lang="de-DE" sz="2000" dirty="0" err="1" smtClean="0"/>
              <a:t>hydrolysiert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 Ethylacetat verdünnt und mit Na</a:t>
            </a:r>
            <a:r>
              <a:rPr lang="de-DE" sz="2000" baseline="-25000" dirty="0" smtClean="0"/>
              <a:t>2</a:t>
            </a:r>
            <a:r>
              <a:rPr lang="de-DE" sz="2000" dirty="0" smtClean="0"/>
              <a:t>CO</a:t>
            </a:r>
            <a:r>
              <a:rPr lang="de-DE" sz="2000" baseline="-25000" dirty="0" smtClean="0"/>
              <a:t>3</a:t>
            </a:r>
            <a:r>
              <a:rPr lang="de-DE" sz="2000" dirty="0" smtClean="0"/>
              <a:t>-Lösung extrahiert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Über CaCl</a:t>
            </a:r>
            <a:r>
              <a:rPr lang="de-DE" sz="2000" baseline="-25000" dirty="0" smtClean="0"/>
              <a:t>2</a:t>
            </a:r>
            <a:r>
              <a:rPr lang="de-DE" sz="2000" dirty="0" smtClean="0"/>
              <a:t> getrocknet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Im Vakuum fraktionierend destilliert.</a:t>
            </a:r>
            <a:endParaRPr lang="de-DE" sz="20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feld 8"/>
          <p:cNvSpPr txBox="1"/>
          <p:nvPr/>
        </p:nvSpPr>
        <p:spPr>
          <a:xfrm>
            <a:off x="578051" y="3588577"/>
            <a:ext cx="468307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Ausbeute Reinprodukt</a:t>
            </a:r>
          </a:p>
          <a:p>
            <a:pPr>
              <a:spcAft>
                <a:spcPts val="1200"/>
              </a:spcAft>
            </a:pPr>
            <a:r>
              <a:rPr lang="de-DE" sz="2000" dirty="0" smtClean="0"/>
              <a:t>Farbloses </a:t>
            </a:r>
            <a:r>
              <a:rPr lang="de-DE" sz="2000" dirty="0"/>
              <a:t>Öl, 11.79 g,  78.5 mmol, </a:t>
            </a:r>
            <a:r>
              <a:rPr lang="de-DE" sz="2000" dirty="0" smtClean="0"/>
              <a:t>78%, </a:t>
            </a:r>
            <a:br>
              <a:rPr lang="de-DE" sz="2000" dirty="0" smtClean="0"/>
            </a:br>
            <a:r>
              <a:rPr lang="de-DE" sz="2000" dirty="0" err="1" smtClean="0"/>
              <a:t>Sdp</a:t>
            </a:r>
            <a:r>
              <a:rPr lang="de-DE" sz="2000" dirty="0"/>
              <a:t>. 97-98 °C/20 mbar, n</a:t>
            </a:r>
            <a:r>
              <a:rPr lang="de-DE" sz="2000" baseline="-25000" dirty="0"/>
              <a:t>D</a:t>
            </a:r>
            <a:r>
              <a:rPr lang="de-DE" sz="2000" baseline="30000" dirty="0"/>
              <a:t>20</a:t>
            </a:r>
            <a:r>
              <a:rPr lang="de-DE" sz="2000" dirty="0"/>
              <a:t> = </a:t>
            </a:r>
            <a:r>
              <a:rPr lang="de-DE" sz="2000" dirty="0" smtClean="0"/>
              <a:t>1.5055</a:t>
            </a:r>
          </a:p>
          <a:p>
            <a:pPr>
              <a:spcAft>
                <a:spcPts val="1200"/>
              </a:spcAft>
            </a:pPr>
            <a:r>
              <a:rPr lang="de-DE" sz="2000" dirty="0" err="1" smtClean="0"/>
              <a:t>Lit</a:t>
            </a:r>
            <a:r>
              <a:rPr lang="de-DE" sz="2000" dirty="0" smtClean="0"/>
              <a:t>.: 90%, </a:t>
            </a:r>
            <a:r>
              <a:rPr lang="de-DE" sz="2000" dirty="0" err="1" smtClean="0"/>
              <a:t>Sdp</a:t>
            </a:r>
            <a:r>
              <a:rPr lang="de-DE" sz="2000" dirty="0"/>
              <a:t>. </a:t>
            </a:r>
            <a:r>
              <a:rPr lang="de-DE" sz="2000" dirty="0" smtClean="0"/>
              <a:t>95 </a:t>
            </a:r>
            <a:r>
              <a:rPr lang="de-DE" sz="2000" dirty="0"/>
              <a:t>°</a:t>
            </a:r>
            <a:r>
              <a:rPr lang="de-DE" sz="2000" dirty="0" smtClean="0"/>
              <a:t>C/17 </a:t>
            </a:r>
            <a:r>
              <a:rPr lang="de-DE" sz="2000" dirty="0"/>
              <a:t>mbar, n</a:t>
            </a:r>
            <a:r>
              <a:rPr lang="de-DE" sz="2000" baseline="-25000" dirty="0"/>
              <a:t>D</a:t>
            </a:r>
            <a:r>
              <a:rPr lang="de-DE" sz="2000" baseline="30000" dirty="0"/>
              <a:t>20</a:t>
            </a:r>
            <a:r>
              <a:rPr lang="de-DE" sz="2000" dirty="0"/>
              <a:t> = </a:t>
            </a:r>
            <a:r>
              <a:rPr lang="de-DE" sz="2000" dirty="0" smtClean="0"/>
              <a:t>1.5057</a:t>
            </a:r>
            <a:endParaRPr lang="de-DE" sz="2000" dirty="0"/>
          </a:p>
          <a:p>
            <a:pPr>
              <a:spcAft>
                <a:spcPts val="1200"/>
              </a:spcAft>
            </a:pPr>
            <a:endParaRPr lang="de-DE" sz="2000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628548"/>
              </p:ext>
            </p:extLst>
          </p:nvPr>
        </p:nvGraphicFramePr>
        <p:xfrm>
          <a:off x="6406349" y="3769413"/>
          <a:ext cx="1498698" cy="98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S ChemDraw Drawing" r:id="rId3" imgW="999132" imgH="653344" progId="ChemDraw.Document.6.0">
                  <p:embed/>
                </p:oleObj>
              </mc:Choice>
              <mc:Fallback>
                <p:oleObj name="CS ChemDraw Drawing" r:id="rId3" imgW="999132" imgH="6533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6349" y="3769413"/>
                        <a:ext cx="1498698" cy="980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024283" y="4856172"/>
            <a:ext cx="232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Benzoesäureethylester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3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45109" y="968759"/>
            <a:ext cx="6484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Additions-Eliminierungs-Mechanismus am sp</a:t>
            </a:r>
            <a:r>
              <a:rPr lang="de-DE" sz="2000" b="1" baseline="30000" dirty="0" smtClean="0"/>
              <a:t>2</a:t>
            </a:r>
            <a:r>
              <a:rPr lang="de-DE" sz="2000" b="1" dirty="0" smtClean="0"/>
              <a:t>-Kohlenstoff: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102562"/>
              </p:ext>
            </p:extLst>
          </p:nvPr>
        </p:nvGraphicFramePr>
        <p:xfrm>
          <a:off x="311301" y="1733680"/>
          <a:ext cx="8521397" cy="3053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S ChemDraw Drawing" r:id="rId3" imgW="5680931" imgH="2035528" progId="ChemDraw.Document.6.0">
                  <p:embed/>
                </p:oleObj>
              </mc:Choice>
              <mc:Fallback>
                <p:oleObj name="CS ChemDraw Drawing" r:id="rId3" imgW="5680931" imgH="20355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301" y="1733680"/>
                        <a:ext cx="8521397" cy="3053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11301" y="5358083"/>
            <a:ext cx="685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Gleichgewicht!</a:t>
            </a:r>
          </a:p>
          <a:p>
            <a:r>
              <a:rPr lang="de-DE" dirty="0" smtClean="0"/>
              <a:t>Überschuss an Alkohol verschiebt Gleichgewicht auf die Produktseite.</a:t>
            </a:r>
          </a:p>
          <a:p>
            <a:r>
              <a:rPr lang="de-DE" dirty="0" smtClean="0"/>
              <a:t>H</a:t>
            </a:r>
            <a:r>
              <a:rPr lang="de-DE" baseline="-25000" dirty="0" smtClean="0"/>
              <a:t>2</a:t>
            </a:r>
            <a:r>
              <a:rPr lang="de-DE" dirty="0" smtClean="0"/>
              <a:t>O verschiebt Gleichgewicht auf die Edukt-Seite, deshalb Trockenrohr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34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98897" y="655112"/>
            <a:ext cx="3126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IR-Spektrum (Diamant-ATR)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feld 4"/>
          <p:cNvSpPr txBox="1"/>
          <p:nvPr/>
        </p:nvSpPr>
        <p:spPr>
          <a:xfrm>
            <a:off x="221298" y="5216649"/>
            <a:ext cx="4246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3100 cm</a:t>
            </a:r>
            <a:r>
              <a:rPr lang="de-DE" baseline="30000" dirty="0" smtClean="0"/>
              <a:t>-1</a:t>
            </a:r>
            <a:r>
              <a:rPr lang="de-DE" dirty="0" smtClean="0"/>
              <a:t>: sp</a:t>
            </a:r>
            <a:r>
              <a:rPr lang="de-DE" baseline="30000" dirty="0" smtClean="0"/>
              <a:t>2</a:t>
            </a:r>
            <a:r>
              <a:rPr lang="de-DE" dirty="0" smtClean="0"/>
              <a:t>-CH-Streckschwingung</a:t>
            </a:r>
          </a:p>
          <a:p>
            <a:r>
              <a:rPr lang="de-DE" dirty="0" smtClean="0"/>
              <a:t>2984 </a:t>
            </a:r>
            <a:r>
              <a:rPr lang="de-DE" dirty="0"/>
              <a:t>cm</a:t>
            </a:r>
            <a:r>
              <a:rPr lang="de-DE" baseline="30000" dirty="0"/>
              <a:t>-1</a:t>
            </a:r>
            <a:r>
              <a:rPr lang="de-DE" dirty="0"/>
              <a:t>: </a:t>
            </a:r>
            <a:r>
              <a:rPr lang="de-DE" dirty="0" smtClean="0"/>
              <a:t>sp</a:t>
            </a:r>
            <a:r>
              <a:rPr lang="de-DE" baseline="30000" dirty="0" smtClean="0"/>
              <a:t>3</a:t>
            </a:r>
            <a:r>
              <a:rPr lang="de-DE" dirty="0" smtClean="0"/>
              <a:t>-CH-Streckschwingung</a:t>
            </a:r>
          </a:p>
          <a:p>
            <a:r>
              <a:rPr lang="de-DE" dirty="0" smtClean="0"/>
              <a:t>1716 </a:t>
            </a:r>
            <a:r>
              <a:rPr lang="de-DE" dirty="0"/>
              <a:t>cm</a:t>
            </a:r>
            <a:r>
              <a:rPr lang="de-DE" baseline="30000" dirty="0"/>
              <a:t>-1</a:t>
            </a:r>
            <a:r>
              <a:rPr lang="de-DE" dirty="0"/>
              <a:t>: </a:t>
            </a:r>
            <a:r>
              <a:rPr lang="de-DE" dirty="0" smtClean="0"/>
              <a:t>C=O-Streckschwingung in Estern</a:t>
            </a:r>
          </a:p>
          <a:p>
            <a:r>
              <a:rPr lang="de-DE" dirty="0" smtClean="0"/>
              <a:t>1269 </a:t>
            </a:r>
            <a:r>
              <a:rPr lang="de-DE" dirty="0"/>
              <a:t>cm</a:t>
            </a:r>
            <a:r>
              <a:rPr lang="de-DE" baseline="30000" dirty="0"/>
              <a:t>-1</a:t>
            </a:r>
            <a:r>
              <a:rPr lang="de-DE" dirty="0"/>
              <a:t>: </a:t>
            </a:r>
            <a:r>
              <a:rPr lang="de-DE" dirty="0" smtClean="0"/>
              <a:t>C-O-Streckschwingung in Estern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t="2777"/>
          <a:stretch/>
        </p:blipFill>
        <p:spPr>
          <a:xfrm>
            <a:off x="43376" y="1055222"/>
            <a:ext cx="9057248" cy="414246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44604"/>
              </p:ext>
            </p:extLst>
          </p:nvPr>
        </p:nvGraphicFramePr>
        <p:xfrm>
          <a:off x="1163424" y="2636448"/>
          <a:ext cx="1498698" cy="98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S ChemDraw Drawing" r:id="rId4" imgW="999132" imgH="653344" progId="ChemDraw.Document.6.0">
                  <p:embed/>
                </p:oleObj>
              </mc:Choice>
              <mc:Fallback>
                <p:oleObj name="CS ChemDraw Drawing" r:id="rId4" imgW="999132" imgH="6533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3424" y="2636448"/>
                        <a:ext cx="1498698" cy="980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>
          <a:xfrm flipV="1">
            <a:off x="2662122" y="1594206"/>
            <a:ext cx="242443" cy="3314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912773" y="1944578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ca. 3100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5197690"/>
            <a:ext cx="42030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1604-1451 </a:t>
            </a:r>
            <a:r>
              <a:rPr lang="de-DE" dirty="0"/>
              <a:t>cm</a:t>
            </a:r>
            <a:r>
              <a:rPr lang="de-DE" baseline="30000" dirty="0"/>
              <a:t>-1</a:t>
            </a:r>
            <a:r>
              <a:rPr lang="de-DE" dirty="0"/>
              <a:t>: </a:t>
            </a:r>
            <a:r>
              <a:rPr lang="de-DE" dirty="0" smtClean="0"/>
              <a:t>sp</a:t>
            </a:r>
            <a:r>
              <a:rPr lang="de-DE" baseline="30000" dirty="0" smtClean="0"/>
              <a:t>2</a:t>
            </a:r>
            <a:r>
              <a:rPr lang="de-DE" dirty="0" smtClean="0"/>
              <a:t>-CH-Streckschwingung </a:t>
            </a:r>
          </a:p>
          <a:p>
            <a:pPr>
              <a:tabLst>
                <a:tab pos="1440000" algn="l"/>
              </a:tabLst>
            </a:pPr>
            <a:r>
              <a:rPr lang="de-DE" dirty="0"/>
              <a:t>	</a:t>
            </a:r>
            <a:r>
              <a:rPr lang="de-DE" dirty="0" smtClean="0"/>
              <a:t>in Aromaten</a:t>
            </a:r>
          </a:p>
          <a:p>
            <a:pPr>
              <a:tabLst>
                <a:tab pos="1440000" algn="l"/>
              </a:tabLst>
            </a:pPr>
            <a:r>
              <a:rPr lang="de-DE" dirty="0" smtClean="0"/>
              <a:t>703 </a:t>
            </a:r>
            <a:r>
              <a:rPr lang="de-DE" dirty="0"/>
              <a:t>cm</a:t>
            </a:r>
            <a:r>
              <a:rPr lang="de-DE" baseline="30000" dirty="0"/>
              <a:t>-1</a:t>
            </a:r>
            <a:r>
              <a:rPr lang="de-DE" dirty="0"/>
              <a:t>: </a:t>
            </a:r>
            <a:r>
              <a:rPr lang="de-DE" dirty="0" smtClean="0"/>
              <a:t>CH-out </a:t>
            </a:r>
            <a:r>
              <a:rPr lang="de-DE" dirty="0" err="1" smtClean="0"/>
              <a:t>of</a:t>
            </a:r>
            <a:r>
              <a:rPr lang="de-DE" dirty="0" smtClean="0"/>
              <a:t> plane-Schwingung in</a:t>
            </a:r>
          </a:p>
          <a:p>
            <a:pPr>
              <a:tabLst>
                <a:tab pos="1440000" algn="l"/>
              </a:tabLst>
            </a:pPr>
            <a:r>
              <a:rPr lang="de-DE" dirty="0" smtClean="0"/>
              <a:t>	Aromaten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092116" y="2815388"/>
            <a:ext cx="287554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4925" cap="rnd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/>
              <a:t>Keine</a:t>
            </a:r>
            <a:r>
              <a:rPr lang="de-DE" dirty="0" smtClean="0"/>
              <a:t> OH-Schwingungen für Carbonsäuren oder Alkohole!</a:t>
            </a:r>
          </a:p>
        </p:txBody>
      </p:sp>
    </p:spTree>
    <p:extLst>
      <p:ext uri="{BB962C8B-B14F-4D97-AF65-F5344CB8AC3E}">
        <p14:creationId xmlns:p14="http://schemas.microsoft.com/office/powerpoint/2010/main" val="8780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3"/>
          <a:srcRect t="12633"/>
          <a:stretch/>
        </p:blipFill>
        <p:spPr>
          <a:xfrm>
            <a:off x="398897" y="1172440"/>
            <a:ext cx="8376177" cy="488804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98897" y="655112"/>
            <a:ext cx="4025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baseline="30000" dirty="0" smtClean="0"/>
              <a:t>1</a:t>
            </a:r>
            <a:r>
              <a:rPr lang="de-DE" sz="2000" b="1" dirty="0" smtClean="0"/>
              <a:t>H-NMR-Spektrum (CDCl</a:t>
            </a:r>
            <a:r>
              <a:rPr lang="de-DE" sz="2000" b="1" baseline="-25000" dirty="0" smtClean="0"/>
              <a:t>3</a:t>
            </a:r>
            <a:r>
              <a:rPr lang="de-DE" sz="2000" b="1" dirty="0" smtClean="0"/>
              <a:t>, 300 MHz)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36955"/>
              </p:ext>
            </p:extLst>
          </p:nvPr>
        </p:nvGraphicFramePr>
        <p:xfrm>
          <a:off x="5310549" y="729043"/>
          <a:ext cx="1498698" cy="98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S ChemDraw Drawing" r:id="rId4" imgW="999132" imgH="653344" progId="ChemDraw.Document.6.0">
                  <p:embed/>
                </p:oleObj>
              </mc:Choice>
              <mc:Fallback>
                <p:oleObj name="CS ChemDraw Drawing" r:id="rId4" imgW="999132" imgH="653344" progId="ChemDraw.Document.6.0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10549" y="729043"/>
                        <a:ext cx="1498698" cy="980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7263021" y="1790788"/>
            <a:ext cx="1664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1.40 ppm, </a:t>
            </a:r>
          </a:p>
          <a:p>
            <a:pPr>
              <a:tabLst>
                <a:tab pos="1440000" algn="l"/>
              </a:tabLst>
            </a:pPr>
            <a:r>
              <a:rPr lang="de-DE" i="1" dirty="0" smtClean="0"/>
              <a:t>t</a:t>
            </a:r>
            <a:r>
              <a:rPr lang="de-DE" dirty="0" smtClean="0"/>
              <a:t>, </a:t>
            </a:r>
            <a:r>
              <a:rPr lang="de-DE" i="1" dirty="0" smtClean="0"/>
              <a:t>J</a:t>
            </a:r>
            <a:r>
              <a:rPr lang="de-DE" dirty="0" smtClean="0"/>
              <a:t> = 7.1 Hz, 3H</a:t>
            </a:r>
          </a:p>
          <a:p>
            <a:pPr>
              <a:tabLst>
                <a:tab pos="1440000" algn="l"/>
              </a:tabLst>
            </a:pPr>
            <a:r>
              <a:rPr lang="de-DE" dirty="0" smtClean="0"/>
              <a:t>-O-CH</a:t>
            </a:r>
            <a:r>
              <a:rPr lang="de-DE" baseline="-25000" dirty="0" smtClean="0"/>
              <a:t>2</a:t>
            </a:r>
            <a:r>
              <a:rPr lang="de-DE" dirty="0" smtClean="0"/>
              <a:t>-C</a:t>
            </a:r>
            <a:r>
              <a:rPr lang="de-DE" b="1" dirty="0" smtClean="0">
                <a:solidFill>
                  <a:srgbClr val="FF0000"/>
                </a:solidFill>
              </a:rPr>
              <a:t>H</a:t>
            </a:r>
            <a:r>
              <a:rPr lang="de-DE" b="1" baseline="-25000" dirty="0" smtClean="0">
                <a:solidFill>
                  <a:srgbClr val="FF0000"/>
                </a:solidFill>
              </a:rPr>
              <a:t>3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866318" y="2568830"/>
            <a:ext cx="1664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4.38 ppm, </a:t>
            </a:r>
          </a:p>
          <a:p>
            <a:pPr>
              <a:tabLst>
                <a:tab pos="1440000" algn="l"/>
              </a:tabLst>
            </a:pPr>
            <a:r>
              <a:rPr lang="de-DE" i="1" dirty="0" smtClean="0"/>
              <a:t>q</a:t>
            </a:r>
            <a:r>
              <a:rPr lang="de-DE" dirty="0" smtClean="0"/>
              <a:t>, </a:t>
            </a:r>
            <a:r>
              <a:rPr lang="de-DE" i="1" dirty="0" smtClean="0"/>
              <a:t>J</a:t>
            </a:r>
            <a:r>
              <a:rPr lang="de-DE" dirty="0" smtClean="0"/>
              <a:t> = 7.1 Hz, 3H</a:t>
            </a:r>
          </a:p>
          <a:p>
            <a:pPr>
              <a:tabLst>
                <a:tab pos="1440000" algn="l"/>
              </a:tabLst>
            </a:pPr>
            <a:r>
              <a:rPr lang="de-DE" dirty="0" smtClean="0"/>
              <a:t>-O-C</a:t>
            </a:r>
            <a:r>
              <a:rPr lang="de-DE" b="1" dirty="0" smtClean="0">
                <a:solidFill>
                  <a:srgbClr val="FF0000"/>
                </a:solidFill>
              </a:rPr>
              <a:t>H</a:t>
            </a:r>
            <a:r>
              <a:rPr lang="de-DE" b="1" baseline="-25000" dirty="0" smtClean="0">
                <a:solidFill>
                  <a:srgbClr val="FF0000"/>
                </a:solidFill>
              </a:rPr>
              <a:t>2</a:t>
            </a:r>
            <a:r>
              <a:rPr lang="de-DE" dirty="0" smtClean="0"/>
              <a:t>-CH</a:t>
            </a:r>
            <a:r>
              <a:rPr lang="de-DE" baseline="-25000" dirty="0" smtClean="0"/>
              <a:t>3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051440" y="3264523"/>
            <a:ext cx="205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7.40-7.47 </a:t>
            </a:r>
            <a:r>
              <a:rPr lang="de-DE" dirty="0" smtClean="0"/>
              <a:t>ppm, </a:t>
            </a:r>
          </a:p>
          <a:p>
            <a:pPr>
              <a:tabLst>
                <a:tab pos="1440000" algn="l"/>
              </a:tabLst>
            </a:pPr>
            <a:r>
              <a:rPr lang="de-DE" i="1" dirty="0" smtClean="0"/>
              <a:t>m</a:t>
            </a:r>
            <a:r>
              <a:rPr lang="de-DE" dirty="0" smtClean="0"/>
              <a:t>, 2H, </a:t>
            </a:r>
            <a:r>
              <a:rPr lang="de-DE" i="1" dirty="0" smtClean="0"/>
              <a:t>meta</a:t>
            </a:r>
            <a:r>
              <a:rPr lang="de-DE" dirty="0" smtClean="0"/>
              <a:t>-Phenyl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025720" y="2313929"/>
            <a:ext cx="205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7.51-7.58 </a:t>
            </a:r>
            <a:r>
              <a:rPr lang="de-DE" dirty="0" smtClean="0"/>
              <a:t>ppm, </a:t>
            </a:r>
          </a:p>
          <a:p>
            <a:pPr>
              <a:tabLst>
                <a:tab pos="1440000" algn="l"/>
              </a:tabLst>
            </a:pPr>
            <a:r>
              <a:rPr lang="de-DE" i="1" dirty="0" smtClean="0"/>
              <a:t>m</a:t>
            </a:r>
            <a:r>
              <a:rPr lang="de-DE" dirty="0" smtClean="0"/>
              <a:t>, 2H, </a:t>
            </a:r>
            <a:r>
              <a:rPr lang="de-DE" i="1" dirty="0" smtClean="0"/>
              <a:t>para</a:t>
            </a:r>
            <a:r>
              <a:rPr lang="de-DE" dirty="0" smtClean="0"/>
              <a:t>-Phenyl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0" y="3293298"/>
            <a:ext cx="205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8.02-8.08 </a:t>
            </a:r>
            <a:r>
              <a:rPr lang="de-DE" dirty="0" smtClean="0"/>
              <a:t>ppm, </a:t>
            </a:r>
          </a:p>
          <a:p>
            <a:pPr>
              <a:tabLst>
                <a:tab pos="1440000" algn="l"/>
              </a:tabLst>
            </a:pPr>
            <a:r>
              <a:rPr lang="de-DE" i="1" dirty="0" smtClean="0"/>
              <a:t>m</a:t>
            </a:r>
            <a:r>
              <a:rPr lang="de-DE" dirty="0" smtClean="0"/>
              <a:t>, 2H, </a:t>
            </a:r>
            <a:r>
              <a:rPr lang="de-DE" i="1" dirty="0" err="1" smtClean="0"/>
              <a:t>ortho</a:t>
            </a:r>
            <a:r>
              <a:rPr lang="de-DE" dirty="0" smtClean="0"/>
              <a:t>-Phenyl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76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t="28018"/>
          <a:stretch/>
        </p:blipFill>
        <p:spPr>
          <a:xfrm>
            <a:off x="265868" y="2426937"/>
            <a:ext cx="8612263" cy="414076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98897" y="655112"/>
            <a:ext cx="4025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baseline="30000" dirty="0" smtClean="0"/>
              <a:t>1</a:t>
            </a:r>
            <a:r>
              <a:rPr lang="de-DE" sz="2000" b="1" dirty="0" smtClean="0"/>
              <a:t>H-NMR-Spektrum (CDCl</a:t>
            </a:r>
            <a:r>
              <a:rPr lang="de-DE" sz="2000" b="1" baseline="-25000" dirty="0" smtClean="0"/>
              <a:t>3</a:t>
            </a:r>
            <a:r>
              <a:rPr lang="de-DE" sz="2000" b="1" dirty="0" smtClean="0"/>
              <a:t>, 300 MHz)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303076"/>
              </p:ext>
            </p:extLst>
          </p:nvPr>
        </p:nvGraphicFramePr>
        <p:xfrm>
          <a:off x="5122863" y="541338"/>
          <a:ext cx="1871662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S ChemDraw Drawing" r:id="rId4" imgW="1247679" imgH="901700" progId="ChemDraw.Document.6.0">
                  <p:embed/>
                </p:oleObj>
              </mc:Choice>
              <mc:Fallback>
                <p:oleObj name="CS ChemDraw Drawing" r:id="rId4" imgW="1247679" imgH="901700" progId="ChemDraw.Document.6.0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22863" y="541338"/>
                        <a:ext cx="1871662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312821" y="1203594"/>
            <a:ext cx="399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1.40 ppm, </a:t>
            </a:r>
            <a:r>
              <a:rPr lang="de-DE" i="1" dirty="0" smtClean="0"/>
              <a:t>t</a:t>
            </a:r>
            <a:r>
              <a:rPr lang="de-DE" dirty="0" smtClean="0"/>
              <a:t>, </a:t>
            </a:r>
            <a:r>
              <a:rPr lang="de-DE" i="1" dirty="0" smtClean="0"/>
              <a:t>J</a:t>
            </a:r>
            <a:r>
              <a:rPr lang="de-DE" dirty="0" smtClean="0"/>
              <a:t> = 7.1 Hz, </a:t>
            </a:r>
            <a:r>
              <a:rPr lang="de-DE" dirty="0" smtClean="0"/>
              <a:t>3H, C-H1 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12821" y="1568778"/>
            <a:ext cx="427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40000" algn="l"/>
              </a:tabLst>
            </a:pPr>
            <a:r>
              <a:rPr lang="de-DE" dirty="0" smtClean="0"/>
              <a:t>4.38 ppm, </a:t>
            </a:r>
            <a:r>
              <a:rPr lang="de-DE" i="1" dirty="0" smtClean="0"/>
              <a:t>q</a:t>
            </a:r>
            <a:r>
              <a:rPr lang="de-DE" dirty="0" smtClean="0"/>
              <a:t>, </a:t>
            </a:r>
            <a:r>
              <a:rPr lang="de-DE" i="1" dirty="0" smtClean="0"/>
              <a:t>J</a:t>
            </a:r>
            <a:r>
              <a:rPr lang="de-DE" dirty="0" smtClean="0"/>
              <a:t> = 7.1 Hz, </a:t>
            </a:r>
            <a:r>
              <a:rPr lang="de-DE" dirty="0" smtClean="0"/>
              <a:t>3H, C-H2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12821" y="1918731"/>
            <a:ext cx="4361392" cy="1094563"/>
            <a:chOff x="312821" y="1918731"/>
            <a:chExt cx="4361392" cy="1094563"/>
          </a:xfrm>
        </p:grpSpPr>
        <p:sp>
          <p:nvSpPr>
            <p:cNvPr id="12" name="Textfeld 11"/>
            <p:cNvSpPr txBox="1"/>
            <p:nvPr/>
          </p:nvSpPr>
          <p:spPr>
            <a:xfrm>
              <a:off x="312821" y="1918731"/>
              <a:ext cx="4361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440000" algn="l"/>
                </a:tabLst>
              </a:pPr>
              <a:r>
                <a:rPr lang="de-DE" dirty="0" smtClean="0"/>
                <a:t>7.40-7.47 </a:t>
              </a:r>
              <a:r>
                <a:rPr lang="de-DE" dirty="0" smtClean="0"/>
                <a:t>ppm, </a:t>
              </a:r>
              <a:r>
                <a:rPr lang="de-DE" i="1" dirty="0" smtClean="0"/>
                <a:t>m</a:t>
              </a:r>
              <a:r>
                <a:rPr lang="de-DE" dirty="0" smtClean="0"/>
                <a:t>, 2H, C-H4</a:t>
              </a:r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12821" y="2267000"/>
              <a:ext cx="3974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440000" algn="l"/>
                </a:tabLst>
              </a:pPr>
              <a:r>
                <a:rPr lang="de-DE" dirty="0" smtClean="0"/>
                <a:t>7.51-7.58 </a:t>
              </a:r>
              <a:r>
                <a:rPr lang="de-DE" dirty="0" smtClean="0"/>
                <a:t>ppm, </a:t>
              </a:r>
              <a:r>
                <a:rPr lang="de-DE" i="1" dirty="0" smtClean="0"/>
                <a:t>m</a:t>
              </a:r>
              <a:r>
                <a:rPr lang="de-DE" dirty="0" smtClean="0"/>
                <a:t>, 2H, </a:t>
              </a:r>
              <a:r>
                <a:rPr lang="de-DE" i="1" dirty="0" smtClean="0"/>
                <a:t>C-H5</a:t>
              </a:r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12821" y="2643962"/>
              <a:ext cx="4057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440000" algn="l"/>
                </a:tabLst>
              </a:pPr>
              <a:r>
                <a:rPr lang="de-DE" dirty="0" smtClean="0"/>
                <a:t>8.02-8.08 </a:t>
              </a:r>
              <a:r>
                <a:rPr lang="de-DE" dirty="0" smtClean="0"/>
                <a:t>ppm, </a:t>
              </a:r>
              <a:r>
                <a:rPr lang="de-DE" i="1" dirty="0" smtClean="0"/>
                <a:t>m</a:t>
              </a:r>
              <a:r>
                <a:rPr lang="de-DE" dirty="0" smtClean="0"/>
                <a:t>, 2H, C-H3</a:t>
              </a:r>
              <a:endParaRPr lang="de-DE" dirty="0"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6"/>
          <a:srcRect t="28193"/>
          <a:stretch/>
        </p:blipFill>
        <p:spPr>
          <a:xfrm>
            <a:off x="469582" y="2471159"/>
            <a:ext cx="8674418" cy="41605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7"/>
          <a:srcRect l="26794" t="46509" r="37670"/>
          <a:stretch/>
        </p:blipFill>
        <p:spPr>
          <a:xfrm>
            <a:off x="265868" y="3527847"/>
            <a:ext cx="3082541" cy="30992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7248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98897" y="655112"/>
            <a:ext cx="4185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/>
              <a:t>Weitere denkbare Reaktionsprodukte</a:t>
            </a:r>
            <a:endParaRPr lang="de-DE" sz="2000" b="1" dirty="0" smtClean="0"/>
          </a:p>
        </p:txBody>
      </p:sp>
      <p:grpSp>
        <p:nvGrpSpPr>
          <p:cNvPr id="11" name="Gruppieren 10"/>
          <p:cNvGrpSpPr/>
          <p:nvPr/>
        </p:nvGrpSpPr>
        <p:grpSpPr>
          <a:xfrm>
            <a:off x="0" y="208460"/>
            <a:ext cx="9144000" cy="307777"/>
            <a:chOff x="0" y="208460"/>
            <a:chExt cx="9144000" cy="307777"/>
          </a:xfrm>
        </p:grpSpPr>
        <p:sp>
          <p:nvSpPr>
            <p:cNvPr id="8" name="Textfeld 7"/>
            <p:cNvSpPr txBox="1"/>
            <p:nvPr/>
          </p:nvSpPr>
          <p:spPr>
            <a:xfrm>
              <a:off x="669702" y="208460"/>
              <a:ext cx="8062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920000" algn="r"/>
                </a:tabLst>
              </a:pPr>
              <a:r>
                <a:rPr lang="de-DE" sz="1400" dirty="0"/>
                <a:t>Säurekatalysierte Veresterung von Benzoesäure zu </a:t>
              </a:r>
              <a:r>
                <a:rPr lang="de-DE" sz="1400" dirty="0" smtClean="0"/>
                <a:t>Benzoesäureethylester	Max Mustermann</a:t>
              </a:r>
              <a:endParaRPr lang="de-DE" sz="1400" dirty="0"/>
            </a:p>
          </p:txBody>
        </p:sp>
        <p:cxnSp>
          <p:nvCxnSpPr>
            <p:cNvPr id="10" name="Gerader Verbinder 9"/>
            <p:cNvCxnSpPr/>
            <p:nvPr/>
          </p:nvCxnSpPr>
          <p:spPr>
            <a:xfrm>
              <a:off x="0" y="516237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8898" y="15131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370423"/>
              </p:ext>
            </p:extLst>
          </p:nvPr>
        </p:nvGraphicFramePr>
        <p:xfrm>
          <a:off x="398897" y="1513114"/>
          <a:ext cx="1500188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S ChemDraw Drawing" r:id="rId3" imgW="999132" imgH="904875" progId="ChemDraw.Document.6.0">
                  <p:embed/>
                </p:oleObj>
              </mc:Choice>
              <mc:Fallback>
                <p:oleObj name="CS ChemDraw Drawing" r:id="rId3" imgW="999132" imgH="90487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97" y="1513114"/>
                        <a:ext cx="1500188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1418" y="4267200"/>
            <a:ext cx="1371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64078"/>
              </p:ext>
            </p:extLst>
          </p:nvPr>
        </p:nvGraphicFramePr>
        <p:xfrm>
          <a:off x="471418" y="4267200"/>
          <a:ext cx="9144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S ChemDraw Drawing" r:id="rId5" imgW="607599" imgH="598664" progId="ChemDraw.Document.6.0">
                  <p:embed/>
                </p:oleObj>
              </mc:Choice>
              <mc:Fallback>
                <p:oleObj name="CS ChemDraw Drawing" r:id="rId5" imgW="607599" imgH="598664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18" y="4267200"/>
                        <a:ext cx="9144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491649" y="1266679"/>
            <a:ext cx="646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</a:t>
            </a:r>
            <a:r>
              <a:rPr lang="de-DE" dirty="0"/>
              <a:t> ist ein </a:t>
            </a:r>
            <a:r>
              <a:rPr lang="de-DE" dirty="0" err="1"/>
              <a:t>Orthoester</a:t>
            </a:r>
            <a:r>
              <a:rPr lang="de-DE" dirty="0"/>
              <a:t>. Die Bildung ist unwahrscheinlich, </a:t>
            </a:r>
            <a:endParaRPr lang="de-DE" dirty="0" smtClean="0"/>
          </a:p>
          <a:p>
            <a:r>
              <a:rPr lang="de-DE" dirty="0" err="1" smtClean="0"/>
              <a:t>Orthoester</a:t>
            </a:r>
            <a:r>
              <a:rPr lang="de-DE" dirty="0" smtClean="0"/>
              <a:t> würden </a:t>
            </a:r>
            <a:r>
              <a:rPr lang="de-DE" dirty="0"/>
              <a:t>unter </a:t>
            </a:r>
            <a:r>
              <a:rPr lang="de-DE" dirty="0" smtClean="0"/>
              <a:t>den sauren Bedingungen sofort zerfallen.</a:t>
            </a:r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516002"/>
              </p:ext>
            </p:extLst>
          </p:nvPr>
        </p:nvGraphicFramePr>
        <p:xfrm>
          <a:off x="3204010" y="2033008"/>
          <a:ext cx="35337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S ChemDraw Drawing" r:id="rId7" imgW="3534032" imgH="798336" progId="ChemDraw.Document.6.0">
                  <p:embed/>
                </p:oleObj>
              </mc:Choice>
              <mc:Fallback>
                <p:oleObj name="CS ChemDraw Drawing" r:id="rId7" imgW="3534032" imgH="7983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4010" y="2033008"/>
                        <a:ext cx="353377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2567849" y="4243983"/>
            <a:ext cx="6019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</a:t>
            </a:r>
            <a:r>
              <a:rPr lang="de-DE" dirty="0"/>
              <a:t> ist Ethen und Ethen könnte durch sauer-katalysierte </a:t>
            </a:r>
            <a:r>
              <a:rPr lang="de-DE" dirty="0" smtClean="0"/>
              <a:t>Wasser-</a:t>
            </a:r>
          </a:p>
          <a:p>
            <a:r>
              <a:rPr lang="de-DE" dirty="0" err="1" smtClean="0"/>
              <a:t>eliminierung</a:t>
            </a:r>
            <a:r>
              <a:rPr lang="de-DE" dirty="0" smtClean="0"/>
              <a:t> </a:t>
            </a:r>
            <a:r>
              <a:rPr lang="de-DE" dirty="0"/>
              <a:t>aus Ethanol gebildet werden, ist also </a:t>
            </a:r>
            <a:r>
              <a:rPr lang="de-DE" dirty="0" smtClean="0"/>
              <a:t>unter den </a:t>
            </a:r>
          </a:p>
          <a:p>
            <a:r>
              <a:rPr lang="de-DE" dirty="0" smtClean="0"/>
              <a:t>Reaktionsbedingungen </a:t>
            </a:r>
            <a:r>
              <a:rPr lang="de-DE" dirty="0"/>
              <a:t>ein plausibles Nebenprodukt. </a:t>
            </a:r>
            <a:endParaRPr lang="de-DE" dirty="0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106834"/>
              </p:ext>
            </p:extLst>
          </p:nvPr>
        </p:nvGraphicFramePr>
        <p:xfrm>
          <a:off x="3204010" y="5157124"/>
          <a:ext cx="39385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CS ChemDraw Drawing" r:id="rId9" imgW="3939334" imgH="376061" progId="ChemDraw.Document.6.0">
                  <p:embed/>
                </p:oleObj>
              </mc:Choice>
              <mc:Fallback>
                <p:oleObj name="CS ChemDraw Drawing" r:id="rId9" imgW="3939334" imgH="3760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4010" y="5157124"/>
                        <a:ext cx="3938587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2567849" y="5656445"/>
            <a:ext cx="475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Ethen ist ein Gas, würde also sofort entweichen. 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491649" y="2802933"/>
            <a:ext cx="6052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Im IR-Spektrum wäre keine C=O-Streckschwingung, </a:t>
            </a:r>
          </a:p>
          <a:p>
            <a:r>
              <a:rPr lang="de-DE" dirty="0" smtClean="0"/>
              <a:t>Im </a:t>
            </a:r>
            <a:r>
              <a:rPr lang="de-DE" baseline="30000" dirty="0" smtClean="0"/>
              <a:t>1</a:t>
            </a:r>
            <a:r>
              <a:rPr lang="de-DE" dirty="0" smtClean="0"/>
              <a:t>H-NMR wären die Integrale der Ethyl-Signale relativ zu den</a:t>
            </a:r>
          </a:p>
          <a:p>
            <a:r>
              <a:rPr lang="de-DE" dirty="0" smtClean="0"/>
              <a:t>Aromaten-Signalen größer.</a:t>
            </a:r>
          </a:p>
        </p:txBody>
      </p:sp>
    </p:spTree>
    <p:extLst>
      <p:ext uri="{BB962C8B-B14F-4D97-AF65-F5344CB8AC3E}">
        <p14:creationId xmlns:p14="http://schemas.microsoft.com/office/powerpoint/2010/main" val="37654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442</Words>
  <Application>Microsoft Office PowerPoint</Application>
  <PresentationFormat>Bildschirmpräsentation (4:3)</PresentationFormat>
  <Paragraphs>82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</vt:lpstr>
      <vt:lpstr>CS ChemDraw Drawing</vt:lpstr>
      <vt:lpstr>Säurekatalysierte Veresterung von Benzoesäure zu Benzoesäureethylester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Säurekatalysierte Veresterung von Benzoesäure zu Benzoesäureethylester</dc:title>
  <dc:creator>krp05135</dc:creator>
  <cp:lastModifiedBy>krp05135</cp:lastModifiedBy>
  <cp:revision>23</cp:revision>
  <dcterms:created xsi:type="dcterms:W3CDTF">2022-05-01T11:14:57Z</dcterms:created>
  <dcterms:modified xsi:type="dcterms:W3CDTF">2022-05-03T08:12:59Z</dcterms:modified>
</cp:coreProperties>
</file>